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9" r:id="rId2"/>
    <p:sldId id="260" r:id="rId3"/>
    <p:sldId id="261" r:id="rId4"/>
    <p:sldId id="266" r:id="rId5"/>
    <p:sldId id="268" r:id="rId6"/>
    <p:sldId id="263" r:id="rId7"/>
    <p:sldId id="264" r:id="rId8"/>
    <p:sldId id="269" r:id="rId9"/>
    <p:sldId id="271" r:id="rId10"/>
    <p:sldId id="272"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4660"/>
  </p:normalViewPr>
  <p:slideViewPr>
    <p:cSldViewPr snapToGrid="0">
      <p:cViewPr varScale="1">
        <p:scale>
          <a:sx n="114" d="100"/>
          <a:sy n="114" d="100"/>
        </p:scale>
        <p:origin x="1560"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CB8E3-221C-4BBB-B5CD-982FFED385FC}" type="doc">
      <dgm:prSet loTypeId="urn:microsoft.com/office/officeart/2005/8/layout/chevron1" loCatId="process" qsTypeId="urn:microsoft.com/office/officeart/2005/8/quickstyle/simple1" qsCatId="simple" csTypeId="urn:microsoft.com/office/officeart/2005/8/colors/accent1_2" csCatId="accent1" phldr="1"/>
      <dgm:spPr/>
    </dgm:pt>
    <dgm:pt modelId="{7F1EC65D-2104-43C6-88BF-F4A3F453772B}" type="pres">
      <dgm:prSet presAssocID="{A6FCB8E3-221C-4BBB-B5CD-982FFED385FC}" presName="Name0" presStyleCnt="0">
        <dgm:presLayoutVars>
          <dgm:dir/>
          <dgm:animLvl val="lvl"/>
          <dgm:resizeHandles val="exact"/>
        </dgm:presLayoutVars>
      </dgm:prSet>
      <dgm:spPr/>
    </dgm:pt>
  </dgm:ptLst>
  <dgm:cxnLst>
    <dgm:cxn modelId="{4AFF871D-CAE9-426B-BF4C-E2458B1A6F32}" type="presOf" srcId="{A6FCB8E3-221C-4BBB-B5CD-982FFED385FC}" destId="{7F1EC65D-2104-43C6-88BF-F4A3F453772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CB8E3-221C-4BBB-B5CD-982FFED385FC}" type="doc">
      <dgm:prSet loTypeId="urn:microsoft.com/office/officeart/2005/8/layout/chevron1" loCatId="process" qsTypeId="urn:microsoft.com/office/officeart/2005/8/quickstyle/simple1" qsCatId="simple" csTypeId="urn:microsoft.com/office/officeart/2005/8/colors/accent1_2" csCatId="accent1" phldr="1"/>
      <dgm:spPr/>
    </dgm:pt>
    <dgm:pt modelId="{7F1EC65D-2104-43C6-88BF-F4A3F453772B}" type="pres">
      <dgm:prSet presAssocID="{A6FCB8E3-221C-4BBB-B5CD-982FFED385FC}" presName="Name0" presStyleCnt="0">
        <dgm:presLayoutVars>
          <dgm:dir/>
          <dgm:animLvl val="lvl"/>
          <dgm:resizeHandles val="exact"/>
        </dgm:presLayoutVars>
      </dgm:prSet>
      <dgm:spPr/>
    </dgm:pt>
  </dgm:ptLst>
  <dgm:cxnLst>
    <dgm:cxn modelId="{05736E6A-C95D-4924-8A49-2637FFD19E3E}" type="presOf" srcId="{A6FCB8E3-221C-4BBB-B5CD-982FFED385FC}" destId="{7F1EC65D-2104-43C6-88BF-F4A3F453772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FCB8E3-221C-4BBB-B5CD-982FFED385FC}" type="doc">
      <dgm:prSet loTypeId="urn:microsoft.com/office/officeart/2005/8/layout/chevron1" loCatId="process" qsTypeId="urn:microsoft.com/office/officeart/2005/8/quickstyle/simple1" qsCatId="simple" csTypeId="urn:microsoft.com/office/officeart/2005/8/colors/accent1_2" csCatId="accent1" phldr="1"/>
      <dgm:spPr/>
    </dgm:pt>
    <dgm:pt modelId="{7F1EC65D-2104-43C6-88BF-F4A3F453772B}" type="pres">
      <dgm:prSet presAssocID="{A6FCB8E3-221C-4BBB-B5CD-982FFED385FC}" presName="Name0" presStyleCnt="0">
        <dgm:presLayoutVars>
          <dgm:dir/>
          <dgm:animLvl val="lvl"/>
          <dgm:resizeHandles val="exact"/>
        </dgm:presLayoutVars>
      </dgm:prSet>
      <dgm:spPr/>
    </dgm:pt>
  </dgm:ptLst>
  <dgm:cxnLst>
    <dgm:cxn modelId="{0312414C-B29A-41D6-94BA-C8DBE4F97B97}" type="presOf" srcId="{A6FCB8E3-221C-4BBB-B5CD-982FFED385FC}" destId="{7F1EC65D-2104-43C6-88BF-F4A3F453772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7DA55A-C783-4260-8F88-089C3D73F87F}" type="doc">
      <dgm:prSet loTypeId="urn:microsoft.com/office/officeart/2005/8/layout/hierarchy3" loCatId="list" qsTypeId="urn:microsoft.com/office/officeart/2005/8/quickstyle/simple2" qsCatId="simple" csTypeId="urn:microsoft.com/office/officeart/2005/8/colors/colorful5" csCatId="colorful" phldr="1"/>
      <dgm:spPr/>
      <dgm:t>
        <a:bodyPr/>
        <a:lstStyle/>
        <a:p>
          <a:endParaRPr lang="sv-SE"/>
        </a:p>
      </dgm:t>
    </dgm:pt>
    <dgm:pt modelId="{FAE46812-FBF7-4FD5-BE1E-7CCA876DF7A4}">
      <dgm:prSet phldrT="[Text]" custT="1"/>
      <dgm:spPr/>
      <dgm:t>
        <a:bodyPr/>
        <a:lstStyle/>
        <a:p>
          <a:r>
            <a:rPr lang="sv-SE" sz="1600" dirty="0"/>
            <a:t>Förvaltande</a:t>
          </a:r>
          <a:br>
            <a:rPr lang="sv-SE" sz="1600" dirty="0"/>
          </a:br>
          <a:r>
            <a:rPr lang="sv-SE" sz="1600" dirty="0"/>
            <a:t>myndighet, Länsstyrelsen Jämtland</a:t>
          </a:r>
        </a:p>
      </dgm:t>
    </dgm:pt>
    <dgm:pt modelId="{8A86E49B-D38D-414D-8872-1FF4FF18D7AD}" type="sibTrans" cxnId="{8F8B656A-F7A8-435F-8B65-0C06BB5E2056}">
      <dgm:prSet/>
      <dgm:spPr/>
      <dgm:t>
        <a:bodyPr/>
        <a:lstStyle/>
        <a:p>
          <a:endParaRPr lang="sv-SE"/>
        </a:p>
      </dgm:t>
    </dgm:pt>
    <dgm:pt modelId="{AE8DAD89-CFF8-4BFF-8267-3F12E52D1926}" type="parTrans" cxnId="{8F8B656A-F7A8-435F-8B65-0C06BB5E2056}">
      <dgm:prSet/>
      <dgm:spPr/>
      <dgm:t>
        <a:bodyPr/>
        <a:lstStyle/>
        <a:p>
          <a:endParaRPr lang="sv-SE"/>
        </a:p>
      </dgm:t>
    </dgm:pt>
    <dgm:pt modelId="{EFC37AF9-D75C-4BF7-A60F-C351BE034B9C}">
      <dgm:prSet phldrT="[Text]" custT="1"/>
      <dgm:spPr/>
      <dgm:t>
        <a:bodyPr/>
        <a:lstStyle/>
        <a:p>
          <a:r>
            <a:rPr lang="sv-SE" sz="1400" b="1" dirty="0"/>
            <a:t>Kontrollanter</a:t>
          </a:r>
        </a:p>
        <a:p>
          <a:r>
            <a:rPr lang="sv-SE" sz="1000" dirty="0"/>
            <a:t>Kholod Mahmood Jörgen Lassila</a:t>
          </a:r>
        </a:p>
      </dgm:t>
    </dgm:pt>
    <dgm:pt modelId="{97C72124-E726-476E-9320-846754ABA757}" type="sibTrans" cxnId="{092F7812-0303-4ADA-834A-03AD9A5112A0}">
      <dgm:prSet/>
      <dgm:spPr/>
      <dgm:t>
        <a:bodyPr/>
        <a:lstStyle/>
        <a:p>
          <a:endParaRPr lang="sv-SE"/>
        </a:p>
      </dgm:t>
    </dgm:pt>
    <dgm:pt modelId="{A6CB17CF-C7D1-46C9-A8CD-596BE958F65D}" type="parTrans" cxnId="{092F7812-0303-4ADA-834A-03AD9A5112A0}">
      <dgm:prSet/>
      <dgm:spPr/>
      <dgm:t>
        <a:bodyPr/>
        <a:lstStyle/>
        <a:p>
          <a:endParaRPr lang="sv-SE"/>
        </a:p>
      </dgm:t>
    </dgm:pt>
    <dgm:pt modelId="{A5AE0BC9-10A8-4AA2-B5D7-23D3C3A6EF4B}">
      <dgm:prSet phldrT="[Text]" custT="1"/>
      <dgm:spPr/>
      <dgm:t>
        <a:bodyPr/>
        <a:lstStyle/>
        <a:p>
          <a:pPr algn="ctr"/>
          <a:r>
            <a:rPr lang="sv-SE" sz="1100" b="1" dirty="0"/>
            <a:t>Handläggare </a:t>
          </a:r>
          <a:r>
            <a:rPr lang="sv-SE" sz="1100" b="1" dirty="0" err="1"/>
            <a:t>Interregsekretariat</a:t>
          </a:r>
          <a:r>
            <a:rPr lang="sv-SE" sz="1100" b="1" dirty="0"/>
            <a:t>:</a:t>
          </a:r>
        </a:p>
        <a:p>
          <a:pPr algn="ctr"/>
          <a:r>
            <a:rPr lang="sv-SE" sz="1100" dirty="0"/>
            <a:t>Michael </a:t>
          </a:r>
          <a:r>
            <a:rPr lang="sv-SE" sz="1000" dirty="0"/>
            <a:t>von Essen</a:t>
          </a:r>
          <a:br>
            <a:rPr lang="sv-SE" sz="1000" dirty="0"/>
          </a:br>
          <a:r>
            <a:rPr lang="sv-SE" sz="1000" dirty="0"/>
            <a:t>Maud Nässén</a:t>
          </a:r>
          <a:br>
            <a:rPr lang="sv-SE" sz="1000" dirty="0"/>
          </a:br>
          <a:r>
            <a:rPr lang="sv-SE" sz="1000" dirty="0"/>
            <a:t>Tobias Liljeblad</a:t>
          </a:r>
        </a:p>
      </dgm:t>
    </dgm:pt>
    <dgm:pt modelId="{1964DCDE-337A-4E5C-868F-FBCF79F56B3D}" type="sibTrans" cxnId="{3F4E2772-43EE-415A-A240-DC7346CD2B1E}">
      <dgm:prSet/>
      <dgm:spPr/>
      <dgm:t>
        <a:bodyPr/>
        <a:lstStyle/>
        <a:p>
          <a:endParaRPr lang="sv-SE"/>
        </a:p>
      </dgm:t>
    </dgm:pt>
    <dgm:pt modelId="{B8707B5B-5858-4FC5-B65B-86D832B9ED8C}" type="parTrans" cxnId="{3F4E2772-43EE-415A-A240-DC7346CD2B1E}">
      <dgm:prSet/>
      <dgm:spPr/>
      <dgm:t>
        <a:bodyPr/>
        <a:lstStyle/>
        <a:p>
          <a:endParaRPr lang="sv-SE"/>
        </a:p>
      </dgm:t>
    </dgm:pt>
    <dgm:pt modelId="{7975A8BF-9F19-40A2-82D7-69FA71B18B7E}">
      <dgm:prSet phldrT="[Text]" custT="1"/>
      <dgm:spPr/>
      <dgm:t>
        <a:bodyPr/>
        <a:lstStyle/>
        <a:p>
          <a:r>
            <a:rPr lang="sv-SE" sz="1200" b="1" dirty="0"/>
            <a:t>Programchef</a:t>
          </a:r>
          <a:br>
            <a:rPr lang="sv-SE" sz="1200" b="1" dirty="0"/>
          </a:br>
          <a:r>
            <a:rPr lang="sv-SE" sz="1200" b="1" dirty="0"/>
            <a:t>Utbetalning uppföljning</a:t>
          </a:r>
          <a:br>
            <a:rPr lang="sv-SE" sz="1400" b="1" dirty="0"/>
          </a:br>
          <a:r>
            <a:rPr lang="sv-SE" sz="1000" dirty="0"/>
            <a:t>Annica Westerlund</a:t>
          </a:r>
          <a:br>
            <a:rPr lang="sv-SE" sz="1000" dirty="0"/>
          </a:br>
          <a:r>
            <a:rPr lang="sv-SE" sz="1000" dirty="0"/>
            <a:t>Ragnar Forss</a:t>
          </a:r>
        </a:p>
      </dgm:t>
    </dgm:pt>
    <dgm:pt modelId="{7A3AB350-B549-451F-AF56-79CDAE4BC683}" type="sibTrans" cxnId="{9FFEF8C2-5094-4A49-9FE5-2316A69FAAFD}">
      <dgm:prSet/>
      <dgm:spPr/>
      <dgm:t>
        <a:bodyPr/>
        <a:lstStyle/>
        <a:p>
          <a:endParaRPr lang="sv-SE"/>
        </a:p>
      </dgm:t>
    </dgm:pt>
    <dgm:pt modelId="{14648CB0-85C3-493F-A932-08197CABA59B}" type="parTrans" cxnId="{9FFEF8C2-5094-4A49-9FE5-2316A69FAAFD}">
      <dgm:prSet/>
      <dgm:spPr/>
      <dgm:t>
        <a:bodyPr/>
        <a:lstStyle/>
        <a:p>
          <a:endParaRPr lang="sv-SE"/>
        </a:p>
      </dgm:t>
    </dgm:pt>
    <dgm:pt modelId="{4B79FA63-88E1-484E-AAEA-DC689A7F009A}">
      <dgm:prSet phldrT="[Text]" custT="1"/>
      <dgm:spPr/>
      <dgm:t>
        <a:bodyPr/>
        <a:lstStyle/>
        <a:p>
          <a:r>
            <a:rPr lang="sv-SE" sz="1800" dirty="0"/>
            <a:t>Forvaltande organisation (FO</a:t>
          </a:r>
          <a:r>
            <a:rPr lang="sv-SE" sz="1500" dirty="0"/>
            <a:t>)</a:t>
          </a:r>
        </a:p>
      </dgm:t>
    </dgm:pt>
    <dgm:pt modelId="{EBF0164E-1076-4E80-B2C5-9F7951D7162A}" type="sibTrans" cxnId="{16D15B78-1B03-4F66-9FFD-FD575B9F76AA}">
      <dgm:prSet/>
      <dgm:spPr/>
      <dgm:t>
        <a:bodyPr/>
        <a:lstStyle/>
        <a:p>
          <a:endParaRPr lang="sv-SE"/>
        </a:p>
      </dgm:t>
    </dgm:pt>
    <dgm:pt modelId="{F135FBDC-1479-489A-BC66-C3AE861CCE48}" type="parTrans" cxnId="{16D15B78-1B03-4F66-9FFD-FD575B9F76AA}">
      <dgm:prSet/>
      <dgm:spPr/>
      <dgm:t>
        <a:bodyPr/>
        <a:lstStyle/>
        <a:p>
          <a:endParaRPr lang="sv-SE"/>
        </a:p>
      </dgm:t>
    </dgm:pt>
    <dgm:pt modelId="{8811E2E1-2E07-4E5E-8183-F6F07060AC8A}">
      <dgm:prSet phldrT="[Text]" custT="1"/>
      <dgm:spPr/>
      <dgm:t>
        <a:bodyPr/>
        <a:lstStyle/>
        <a:p>
          <a:r>
            <a:rPr lang="sv-SE" sz="1200" b="1" dirty="0"/>
            <a:t>FO/Sekretariat</a:t>
          </a:r>
          <a:br>
            <a:rPr lang="sv-SE" sz="1200" b="1" dirty="0"/>
          </a:br>
          <a:r>
            <a:rPr lang="sv-SE" sz="1200" b="1" dirty="0"/>
            <a:t>Gränslöst</a:t>
          </a:r>
          <a:br>
            <a:rPr lang="sv-SE" sz="1200" b="1" dirty="0"/>
          </a:br>
          <a:r>
            <a:rPr lang="sv-SE" sz="1200" b="1" dirty="0"/>
            <a:t>samarbete</a:t>
          </a:r>
          <a:r>
            <a:rPr lang="sv-SE" sz="1200" dirty="0"/>
            <a:t>:</a:t>
          </a:r>
          <a:br>
            <a:rPr lang="sv-SE" sz="1000" dirty="0"/>
          </a:br>
          <a:r>
            <a:rPr lang="sv-SE" sz="1000" dirty="0"/>
            <a:t>Janne </a:t>
          </a:r>
          <a:r>
            <a:rPr lang="sv-SE" sz="1000" dirty="0" err="1"/>
            <a:t>Eidissen</a:t>
          </a:r>
          <a:br>
            <a:rPr lang="sv-SE" sz="1000" dirty="0"/>
          </a:br>
          <a:r>
            <a:rPr lang="sv-SE" sz="1000" dirty="0"/>
            <a:t>Thomas Hansen</a:t>
          </a:r>
        </a:p>
      </dgm:t>
    </dgm:pt>
    <dgm:pt modelId="{D219DFEE-D518-4CCD-BD7F-F149F148A3F5}" type="sibTrans" cxnId="{EA4B3F0A-A149-4666-8D8B-CB5A16F74872}">
      <dgm:prSet/>
      <dgm:spPr/>
      <dgm:t>
        <a:bodyPr/>
        <a:lstStyle/>
        <a:p>
          <a:endParaRPr lang="sv-SE"/>
        </a:p>
      </dgm:t>
    </dgm:pt>
    <dgm:pt modelId="{A17CB8AE-3355-4C02-945D-6DECC3447684}" type="parTrans" cxnId="{EA4B3F0A-A149-4666-8D8B-CB5A16F74872}">
      <dgm:prSet/>
      <dgm:spPr/>
      <dgm:t>
        <a:bodyPr/>
        <a:lstStyle/>
        <a:p>
          <a:endParaRPr lang="sv-SE"/>
        </a:p>
      </dgm:t>
    </dgm:pt>
    <dgm:pt modelId="{9ADDEEF3-EF2F-4A5D-B7D0-37C3837D032A}">
      <dgm:prSet phldrT="[Text]" custT="1"/>
      <dgm:spPr/>
      <dgm:t>
        <a:bodyPr/>
        <a:lstStyle/>
        <a:p>
          <a:r>
            <a:rPr lang="sv-SE" sz="1200" b="1" dirty="0"/>
            <a:t>FO/Sekretariat </a:t>
          </a:r>
          <a:br>
            <a:rPr lang="sv-SE" sz="1200" b="1" dirty="0"/>
          </a:br>
          <a:r>
            <a:rPr lang="sv-SE" sz="1200" b="1" dirty="0"/>
            <a:t>Inre Skandinavien</a:t>
          </a:r>
          <a:br>
            <a:rPr lang="sv-SE" sz="1000" dirty="0"/>
          </a:br>
          <a:r>
            <a:rPr lang="sv-SE" sz="1000" dirty="0" err="1"/>
            <a:t>Bjørn</a:t>
          </a:r>
          <a:r>
            <a:rPr lang="sv-SE" sz="1000" dirty="0"/>
            <a:t>-Terje </a:t>
          </a:r>
          <a:r>
            <a:rPr lang="sv-SE" sz="1000" dirty="0" err="1"/>
            <a:t>Anderssen</a:t>
          </a:r>
          <a:br>
            <a:rPr lang="sv-SE" sz="1000" dirty="0"/>
          </a:br>
          <a:r>
            <a:rPr lang="sv-SE" sz="1000" dirty="0"/>
            <a:t>Erik Hagen</a:t>
          </a:r>
        </a:p>
      </dgm:t>
    </dgm:pt>
    <dgm:pt modelId="{2312522C-FFAF-4CB0-83FC-4E8D38E42F47}" type="sibTrans" cxnId="{9AA4F649-0FFC-467D-A5E3-AAFBCF7400A9}">
      <dgm:prSet/>
      <dgm:spPr/>
      <dgm:t>
        <a:bodyPr/>
        <a:lstStyle/>
        <a:p>
          <a:endParaRPr lang="sv-SE"/>
        </a:p>
      </dgm:t>
    </dgm:pt>
    <dgm:pt modelId="{72A79479-D22F-4DBD-A85C-A4FB1657DDCA}" type="parTrans" cxnId="{9AA4F649-0FFC-467D-A5E3-AAFBCF7400A9}">
      <dgm:prSet/>
      <dgm:spPr/>
      <dgm:t>
        <a:bodyPr/>
        <a:lstStyle/>
        <a:p>
          <a:endParaRPr lang="sv-SE"/>
        </a:p>
      </dgm:t>
    </dgm:pt>
    <dgm:pt modelId="{D1853921-4DF1-4B93-A7C9-27F09E57148D}">
      <dgm:prSet phldrT="[Text]" custT="1"/>
      <dgm:spPr/>
      <dgm:t>
        <a:bodyPr/>
        <a:lstStyle/>
        <a:p>
          <a:r>
            <a:rPr lang="sv-SE" sz="1200" b="1" dirty="0"/>
            <a:t>FO/Sekretariat Nordens gröna bälte</a:t>
          </a:r>
        </a:p>
        <a:p>
          <a:r>
            <a:rPr lang="sv-SE" sz="1000" dirty="0"/>
            <a:t>Kari Mette Elden</a:t>
          </a:r>
          <a:br>
            <a:rPr lang="sv-SE" sz="1000" dirty="0"/>
          </a:br>
          <a:r>
            <a:rPr lang="sv-SE" sz="1000" dirty="0" err="1"/>
            <a:t>Sidsel</a:t>
          </a:r>
          <a:r>
            <a:rPr lang="sv-SE" sz="1000" dirty="0"/>
            <a:t> Trønsdal</a:t>
          </a:r>
        </a:p>
      </dgm:t>
    </dgm:pt>
    <dgm:pt modelId="{E2D86AF3-0D54-4D0B-A7C8-6417BDA58BB7}" type="sibTrans" cxnId="{07A98686-8E92-4F19-AA8D-A4B628B71CD1}">
      <dgm:prSet/>
      <dgm:spPr/>
      <dgm:t>
        <a:bodyPr/>
        <a:lstStyle/>
        <a:p>
          <a:endParaRPr lang="sv-SE"/>
        </a:p>
      </dgm:t>
    </dgm:pt>
    <dgm:pt modelId="{40960AC3-6667-4AE1-BBD4-96B2A75CE84D}" type="parTrans" cxnId="{07A98686-8E92-4F19-AA8D-A4B628B71CD1}">
      <dgm:prSet/>
      <dgm:spPr/>
      <dgm:t>
        <a:bodyPr/>
        <a:lstStyle/>
        <a:p>
          <a:endParaRPr lang="sv-SE"/>
        </a:p>
      </dgm:t>
    </dgm:pt>
    <dgm:pt modelId="{5777B015-3BBF-4B19-BA1A-6038EA1F2259}">
      <dgm:prSet phldrT="[Text]" custT="1"/>
      <dgm:spPr/>
      <dgm:t>
        <a:bodyPr/>
        <a:lstStyle/>
        <a:p>
          <a:r>
            <a:rPr lang="sv-SE" sz="1800" dirty="0"/>
            <a:t>Övervaknings-och styrkommittéer</a:t>
          </a:r>
        </a:p>
      </dgm:t>
    </dgm:pt>
    <dgm:pt modelId="{F4E4B3DA-2636-410C-AA6F-E6740A9CECB2}" type="sibTrans" cxnId="{A56FEC9E-DB3B-49DF-87B2-DA9C7ECE8B51}">
      <dgm:prSet/>
      <dgm:spPr/>
      <dgm:t>
        <a:bodyPr/>
        <a:lstStyle/>
        <a:p>
          <a:endParaRPr lang="sv-SE"/>
        </a:p>
      </dgm:t>
    </dgm:pt>
    <dgm:pt modelId="{67EB7177-13F1-4D85-A941-00A105727F9C}" type="parTrans" cxnId="{A56FEC9E-DB3B-49DF-87B2-DA9C7ECE8B51}">
      <dgm:prSet/>
      <dgm:spPr/>
      <dgm:t>
        <a:bodyPr/>
        <a:lstStyle/>
        <a:p>
          <a:endParaRPr lang="sv-SE"/>
        </a:p>
      </dgm:t>
    </dgm:pt>
    <dgm:pt modelId="{53A5E01A-0069-4B9D-9E75-8CAEA35234A7}">
      <dgm:prSet custT="1"/>
      <dgm:spPr/>
      <dgm:t>
        <a:bodyPr/>
        <a:lstStyle/>
        <a:p>
          <a:r>
            <a:rPr lang="sv-SE" sz="1200" b="1" dirty="0"/>
            <a:t>Övervakningskommittén</a:t>
          </a:r>
          <a:r>
            <a:rPr lang="sv-SE" sz="1200" dirty="0"/>
            <a:t>, delområdesöverskridande</a:t>
          </a:r>
        </a:p>
        <a:p>
          <a:r>
            <a:rPr lang="sv-SE" sz="1200" dirty="0"/>
            <a:t>projekt</a:t>
          </a:r>
        </a:p>
      </dgm:t>
    </dgm:pt>
    <dgm:pt modelId="{20A7F3F0-B981-4FF2-9363-8F90C8A6385D}" type="sibTrans" cxnId="{EE3696B6-1EFA-4DE8-AE03-47A2F864B969}">
      <dgm:prSet/>
      <dgm:spPr/>
      <dgm:t>
        <a:bodyPr/>
        <a:lstStyle/>
        <a:p>
          <a:endParaRPr lang="sv-SE"/>
        </a:p>
      </dgm:t>
    </dgm:pt>
    <dgm:pt modelId="{D988CA42-E614-4F1F-B999-3B22EF7B5D08}" type="parTrans" cxnId="{EE3696B6-1EFA-4DE8-AE03-47A2F864B969}">
      <dgm:prSet/>
      <dgm:spPr/>
      <dgm:t>
        <a:bodyPr/>
        <a:lstStyle/>
        <a:p>
          <a:endParaRPr lang="sv-SE"/>
        </a:p>
      </dgm:t>
    </dgm:pt>
    <dgm:pt modelId="{7FFD9A3D-46D4-4D3F-A213-D0131A3A25F1}">
      <dgm:prSet custT="1"/>
      <dgm:spPr/>
      <dgm:t>
        <a:bodyPr/>
        <a:lstStyle/>
        <a:p>
          <a:r>
            <a:rPr lang="sv-SE" sz="1200" b="1" dirty="0"/>
            <a:t>Styrkommittén </a:t>
          </a:r>
        </a:p>
        <a:p>
          <a:r>
            <a:rPr lang="sv-SE" sz="1200" dirty="0"/>
            <a:t>Gränslöst samarbete</a:t>
          </a:r>
        </a:p>
      </dgm:t>
    </dgm:pt>
    <dgm:pt modelId="{830175B3-2E56-4952-97A9-B5208833C9BC}" type="sibTrans" cxnId="{89722D08-8D26-4543-A8EC-FABB5A86A2FE}">
      <dgm:prSet/>
      <dgm:spPr/>
      <dgm:t>
        <a:bodyPr/>
        <a:lstStyle/>
        <a:p>
          <a:endParaRPr lang="sv-SE"/>
        </a:p>
      </dgm:t>
    </dgm:pt>
    <dgm:pt modelId="{3E724FC2-C1A0-406F-8A72-889D61E0F5BF}" type="parTrans" cxnId="{89722D08-8D26-4543-A8EC-FABB5A86A2FE}">
      <dgm:prSet/>
      <dgm:spPr/>
      <dgm:t>
        <a:bodyPr/>
        <a:lstStyle/>
        <a:p>
          <a:endParaRPr lang="sv-SE"/>
        </a:p>
      </dgm:t>
    </dgm:pt>
    <dgm:pt modelId="{6A2CA50B-3696-4AAC-8FA2-DD6FC9AAE97D}">
      <dgm:prSet custT="1"/>
      <dgm:spPr/>
      <dgm:t>
        <a:bodyPr/>
        <a:lstStyle/>
        <a:p>
          <a:r>
            <a:rPr lang="sv-SE" sz="1200" b="1" dirty="0"/>
            <a:t>Styrkommittén</a:t>
          </a:r>
          <a:r>
            <a:rPr lang="sv-SE" sz="1200" dirty="0"/>
            <a:t> </a:t>
          </a:r>
        </a:p>
        <a:p>
          <a:r>
            <a:rPr lang="sv-SE" sz="1200" dirty="0"/>
            <a:t>Inre Skandinavien</a:t>
          </a:r>
        </a:p>
      </dgm:t>
    </dgm:pt>
    <dgm:pt modelId="{CA2F3EEA-74B5-47BC-98E6-94DA261E25AA}" type="sibTrans" cxnId="{68C2DE67-D30A-445C-BDEE-2D7434078BA1}">
      <dgm:prSet/>
      <dgm:spPr/>
      <dgm:t>
        <a:bodyPr/>
        <a:lstStyle/>
        <a:p>
          <a:endParaRPr lang="sv-SE"/>
        </a:p>
      </dgm:t>
    </dgm:pt>
    <dgm:pt modelId="{6EEA515F-436E-4012-BE71-7CAF0737C079}" type="parTrans" cxnId="{68C2DE67-D30A-445C-BDEE-2D7434078BA1}">
      <dgm:prSet/>
      <dgm:spPr/>
      <dgm:t>
        <a:bodyPr/>
        <a:lstStyle/>
        <a:p>
          <a:endParaRPr lang="sv-SE"/>
        </a:p>
      </dgm:t>
    </dgm:pt>
    <dgm:pt modelId="{E749D686-112B-4A37-B740-B5DFEE094778}">
      <dgm:prSet custT="1"/>
      <dgm:spPr/>
      <dgm:t>
        <a:bodyPr/>
        <a:lstStyle/>
        <a:p>
          <a:r>
            <a:rPr lang="sv-SE" sz="1200" b="1" dirty="0"/>
            <a:t>Styrkommittén </a:t>
          </a:r>
        </a:p>
        <a:p>
          <a:r>
            <a:rPr lang="sv-SE" sz="1200" b="0" dirty="0"/>
            <a:t>Nordens </a:t>
          </a:r>
          <a:r>
            <a:rPr lang="sv-SE" sz="1200" dirty="0"/>
            <a:t>Gröna Bälte</a:t>
          </a:r>
        </a:p>
      </dgm:t>
    </dgm:pt>
    <dgm:pt modelId="{9D90ECD7-A804-4F63-8DCC-D08CDE680AC4}" type="sibTrans" cxnId="{A5684F47-63B0-410D-AAA3-29A15A8E3958}">
      <dgm:prSet/>
      <dgm:spPr/>
      <dgm:t>
        <a:bodyPr/>
        <a:lstStyle/>
        <a:p>
          <a:endParaRPr lang="sv-SE"/>
        </a:p>
      </dgm:t>
    </dgm:pt>
    <dgm:pt modelId="{DF26C7A7-9E88-46E1-89AD-417C74BE611F}" type="parTrans" cxnId="{A5684F47-63B0-410D-AAA3-29A15A8E3958}">
      <dgm:prSet/>
      <dgm:spPr/>
      <dgm:t>
        <a:bodyPr/>
        <a:lstStyle/>
        <a:p>
          <a:endParaRPr lang="sv-SE"/>
        </a:p>
      </dgm:t>
    </dgm:pt>
    <dgm:pt modelId="{F8FC1196-D205-4DD9-9E30-242B27A94BAE}" type="pres">
      <dgm:prSet presAssocID="{DF7DA55A-C783-4260-8F88-089C3D73F87F}" presName="diagram" presStyleCnt="0">
        <dgm:presLayoutVars>
          <dgm:chPref val="1"/>
          <dgm:dir/>
          <dgm:animOne val="branch"/>
          <dgm:animLvl val="lvl"/>
          <dgm:resizeHandles/>
        </dgm:presLayoutVars>
      </dgm:prSet>
      <dgm:spPr/>
    </dgm:pt>
    <dgm:pt modelId="{16D2A435-962B-41E2-ADF5-B9FBDB46CA6A}" type="pres">
      <dgm:prSet presAssocID="{FAE46812-FBF7-4FD5-BE1E-7CCA876DF7A4}" presName="root" presStyleCnt="0"/>
      <dgm:spPr/>
    </dgm:pt>
    <dgm:pt modelId="{00004818-B13B-4BE4-8B3D-6D07955491A0}" type="pres">
      <dgm:prSet presAssocID="{FAE46812-FBF7-4FD5-BE1E-7CCA876DF7A4}" presName="rootComposite" presStyleCnt="0"/>
      <dgm:spPr/>
    </dgm:pt>
    <dgm:pt modelId="{9BF786D6-AB01-408E-8A4E-037CFE90D425}" type="pres">
      <dgm:prSet presAssocID="{FAE46812-FBF7-4FD5-BE1E-7CCA876DF7A4}" presName="rootText" presStyleLbl="node1" presStyleIdx="0" presStyleCnt="3" custScaleX="100451" custScaleY="137738" custLinFactNeighborX="1447" custLinFactNeighborY="3034"/>
      <dgm:spPr/>
    </dgm:pt>
    <dgm:pt modelId="{F3797402-8D40-4158-A1C4-17963B18D81B}" type="pres">
      <dgm:prSet presAssocID="{FAE46812-FBF7-4FD5-BE1E-7CCA876DF7A4}" presName="rootConnector" presStyleLbl="node1" presStyleIdx="0" presStyleCnt="3"/>
      <dgm:spPr/>
    </dgm:pt>
    <dgm:pt modelId="{66FE1BA6-6C13-4142-8AB2-A8382F16B5F1}" type="pres">
      <dgm:prSet presAssocID="{FAE46812-FBF7-4FD5-BE1E-7CCA876DF7A4}" presName="childShape" presStyleCnt="0"/>
      <dgm:spPr/>
    </dgm:pt>
    <dgm:pt modelId="{AB2B7404-1A7D-4CA6-A40C-06FB833790D0}" type="pres">
      <dgm:prSet presAssocID="{A6CB17CF-C7D1-46C9-A8CD-596BE958F65D}" presName="Name13" presStyleLbl="parChTrans1D2" presStyleIdx="0" presStyleCnt="10"/>
      <dgm:spPr/>
    </dgm:pt>
    <dgm:pt modelId="{10D2C828-A717-4D58-A09F-6457A5C947E4}" type="pres">
      <dgm:prSet presAssocID="{EFC37AF9-D75C-4BF7-A60F-C351BE034B9C}" presName="childText" presStyleLbl="bgAcc1" presStyleIdx="0" presStyleCnt="10" custScaleX="99856" custScaleY="121714" custLinFactNeighborX="-2613" custLinFactNeighborY="-1045">
        <dgm:presLayoutVars>
          <dgm:bulletEnabled val="1"/>
        </dgm:presLayoutVars>
      </dgm:prSet>
      <dgm:spPr/>
    </dgm:pt>
    <dgm:pt modelId="{7BC3B489-8525-4179-9A48-DB88E35B98BE}" type="pres">
      <dgm:prSet presAssocID="{B8707B5B-5858-4FC5-B65B-86D832B9ED8C}" presName="Name13" presStyleLbl="parChTrans1D2" presStyleIdx="1" presStyleCnt="10"/>
      <dgm:spPr/>
    </dgm:pt>
    <dgm:pt modelId="{45135311-3936-46BC-B71C-271BAA292DD9}" type="pres">
      <dgm:prSet presAssocID="{A5AE0BC9-10A8-4AA2-B5D7-23D3C3A6EF4B}" presName="childText" presStyleLbl="bgAcc1" presStyleIdx="1" presStyleCnt="10" custScaleX="118290" custScaleY="128132" custLinFactNeighborY="1253">
        <dgm:presLayoutVars>
          <dgm:bulletEnabled val="1"/>
        </dgm:presLayoutVars>
      </dgm:prSet>
      <dgm:spPr/>
    </dgm:pt>
    <dgm:pt modelId="{1FB6F82A-BC71-416F-9164-EB826C3654EA}" type="pres">
      <dgm:prSet presAssocID="{14648CB0-85C3-493F-A932-08197CABA59B}" presName="Name13" presStyleLbl="parChTrans1D2" presStyleIdx="2" presStyleCnt="10"/>
      <dgm:spPr/>
    </dgm:pt>
    <dgm:pt modelId="{B000AD2B-7F1C-4D0B-8C4F-613652665BFB}" type="pres">
      <dgm:prSet presAssocID="{7975A8BF-9F19-40A2-82D7-69FA71B18B7E}" presName="childText" presStyleLbl="bgAcc1" presStyleIdx="2" presStyleCnt="10" custScaleX="101492" custScaleY="122398" custLinFactNeighborX="653" custLinFactNeighborY="2551">
        <dgm:presLayoutVars>
          <dgm:bulletEnabled val="1"/>
        </dgm:presLayoutVars>
      </dgm:prSet>
      <dgm:spPr/>
    </dgm:pt>
    <dgm:pt modelId="{E3AA90C9-D4AB-4214-9374-DA322EF5F4C7}" type="pres">
      <dgm:prSet presAssocID="{4B79FA63-88E1-484E-AAEA-DC689A7F009A}" presName="root" presStyleCnt="0"/>
      <dgm:spPr/>
    </dgm:pt>
    <dgm:pt modelId="{C5D60E77-68B4-4666-A426-37533E5CE33C}" type="pres">
      <dgm:prSet presAssocID="{4B79FA63-88E1-484E-AAEA-DC689A7F009A}" presName="rootComposite" presStyleCnt="0"/>
      <dgm:spPr/>
    </dgm:pt>
    <dgm:pt modelId="{D4A49224-FFBE-4FE8-AF77-D75B0B215436}" type="pres">
      <dgm:prSet presAssocID="{4B79FA63-88E1-484E-AAEA-DC689A7F009A}" presName="rootText" presStyleLbl="node1" presStyleIdx="1" presStyleCnt="3" custScaleX="109808" custScaleY="143807"/>
      <dgm:spPr/>
    </dgm:pt>
    <dgm:pt modelId="{0A64C314-FDCD-4137-8B9C-715077129C8F}" type="pres">
      <dgm:prSet presAssocID="{4B79FA63-88E1-484E-AAEA-DC689A7F009A}" presName="rootConnector" presStyleLbl="node1" presStyleIdx="1" presStyleCnt="3"/>
      <dgm:spPr/>
    </dgm:pt>
    <dgm:pt modelId="{93D21FA6-D4F6-48AB-A3E4-1CBE1CBBBE6B}" type="pres">
      <dgm:prSet presAssocID="{4B79FA63-88E1-484E-AAEA-DC689A7F009A}" presName="childShape" presStyleCnt="0"/>
      <dgm:spPr/>
    </dgm:pt>
    <dgm:pt modelId="{FB2C8111-26C7-402B-8FB3-9640F8FD7339}" type="pres">
      <dgm:prSet presAssocID="{A17CB8AE-3355-4C02-945D-6DECC3447684}" presName="Name13" presStyleLbl="parChTrans1D2" presStyleIdx="3" presStyleCnt="10"/>
      <dgm:spPr/>
    </dgm:pt>
    <dgm:pt modelId="{474955EA-8CF3-4621-827F-D9E090CAD0BB}" type="pres">
      <dgm:prSet presAssocID="{8811E2E1-2E07-4E5E-8183-F6F07060AC8A}" presName="childText" presStyleLbl="bgAcc1" presStyleIdx="3" presStyleCnt="10" custScaleX="127555" custScaleY="110452">
        <dgm:presLayoutVars>
          <dgm:bulletEnabled val="1"/>
        </dgm:presLayoutVars>
      </dgm:prSet>
      <dgm:spPr/>
    </dgm:pt>
    <dgm:pt modelId="{F952AA47-D233-4E8E-B2A7-20C662F56066}" type="pres">
      <dgm:prSet presAssocID="{72A79479-D22F-4DBD-A85C-A4FB1657DDCA}" presName="Name13" presStyleLbl="parChTrans1D2" presStyleIdx="4" presStyleCnt="10"/>
      <dgm:spPr/>
    </dgm:pt>
    <dgm:pt modelId="{E39666A2-FFAE-4C54-BB18-DBFA595F329F}" type="pres">
      <dgm:prSet presAssocID="{9ADDEEF3-EF2F-4A5D-B7D0-37C3837D032A}" presName="childText" presStyleLbl="bgAcc1" presStyleIdx="4" presStyleCnt="10" custScaleX="130227">
        <dgm:presLayoutVars>
          <dgm:bulletEnabled val="1"/>
        </dgm:presLayoutVars>
      </dgm:prSet>
      <dgm:spPr/>
    </dgm:pt>
    <dgm:pt modelId="{EF964593-17D1-4B96-8B00-3AA352C2FEE0}" type="pres">
      <dgm:prSet presAssocID="{40960AC3-6667-4AE1-BBD4-96B2A75CE84D}" presName="Name13" presStyleLbl="parChTrans1D2" presStyleIdx="5" presStyleCnt="10"/>
      <dgm:spPr/>
    </dgm:pt>
    <dgm:pt modelId="{93DB2158-E328-4C12-AF85-2B28DD9C904B}" type="pres">
      <dgm:prSet presAssocID="{D1853921-4DF1-4B93-A7C9-27F09E57148D}" presName="childText" presStyleLbl="bgAcc1" presStyleIdx="5" presStyleCnt="10" custScaleX="125553" custScaleY="122208">
        <dgm:presLayoutVars>
          <dgm:bulletEnabled val="1"/>
        </dgm:presLayoutVars>
      </dgm:prSet>
      <dgm:spPr/>
    </dgm:pt>
    <dgm:pt modelId="{98377845-0BD3-4B06-A8B6-E96043335A47}" type="pres">
      <dgm:prSet presAssocID="{5777B015-3BBF-4B19-BA1A-6038EA1F2259}" presName="root" presStyleCnt="0"/>
      <dgm:spPr/>
    </dgm:pt>
    <dgm:pt modelId="{0584F456-CC6E-4EF0-8ED3-201C7C6B14C6}" type="pres">
      <dgm:prSet presAssocID="{5777B015-3BBF-4B19-BA1A-6038EA1F2259}" presName="rootComposite" presStyleCnt="0"/>
      <dgm:spPr/>
    </dgm:pt>
    <dgm:pt modelId="{A492C1AC-8AAB-46FE-BF10-BFC58FF4D695}" type="pres">
      <dgm:prSet presAssocID="{5777B015-3BBF-4B19-BA1A-6038EA1F2259}" presName="rootText" presStyleLbl="node1" presStyleIdx="2" presStyleCnt="3" custScaleX="127568" custScaleY="149596" custLinFactNeighborX="-5383"/>
      <dgm:spPr/>
    </dgm:pt>
    <dgm:pt modelId="{9061DC3A-65E5-48A2-B61C-FAFEB592B3EF}" type="pres">
      <dgm:prSet presAssocID="{5777B015-3BBF-4B19-BA1A-6038EA1F2259}" presName="rootConnector" presStyleLbl="node1" presStyleIdx="2" presStyleCnt="3"/>
      <dgm:spPr/>
    </dgm:pt>
    <dgm:pt modelId="{0500FF45-9368-4283-9445-A8028824A6BA}" type="pres">
      <dgm:prSet presAssocID="{5777B015-3BBF-4B19-BA1A-6038EA1F2259}" presName="childShape" presStyleCnt="0"/>
      <dgm:spPr/>
    </dgm:pt>
    <dgm:pt modelId="{A73F1E27-CE62-44A0-94A5-73FAF0BDCA8B}" type="pres">
      <dgm:prSet presAssocID="{D988CA42-E614-4F1F-B999-3B22EF7B5D08}" presName="Name13" presStyleLbl="parChTrans1D2" presStyleIdx="6" presStyleCnt="10"/>
      <dgm:spPr/>
    </dgm:pt>
    <dgm:pt modelId="{FEB36DB3-8CBD-4FF2-9996-0D229993490A}" type="pres">
      <dgm:prSet presAssocID="{53A5E01A-0069-4B9D-9E75-8CAEA35234A7}" presName="childText" presStyleLbl="bgAcc1" presStyleIdx="6" presStyleCnt="10" custScaleX="153966">
        <dgm:presLayoutVars>
          <dgm:bulletEnabled val="1"/>
        </dgm:presLayoutVars>
      </dgm:prSet>
      <dgm:spPr/>
    </dgm:pt>
    <dgm:pt modelId="{074AAC8F-92D6-4F91-94C8-24A372A19EE6}" type="pres">
      <dgm:prSet presAssocID="{3E724FC2-C1A0-406F-8A72-889D61E0F5BF}" presName="Name13" presStyleLbl="parChTrans1D2" presStyleIdx="7" presStyleCnt="10"/>
      <dgm:spPr/>
    </dgm:pt>
    <dgm:pt modelId="{A944B4BC-8B47-4380-BF87-B201428E9500}" type="pres">
      <dgm:prSet presAssocID="{7FFD9A3D-46D4-4D3F-A213-D0131A3A25F1}" presName="childText" presStyleLbl="bgAcc1" presStyleIdx="7" presStyleCnt="10" custScaleX="160777" custLinFactNeighborX="-5879">
        <dgm:presLayoutVars>
          <dgm:bulletEnabled val="1"/>
        </dgm:presLayoutVars>
      </dgm:prSet>
      <dgm:spPr/>
    </dgm:pt>
    <dgm:pt modelId="{FA070489-4F26-4CDE-BFF2-4D064C63B9DF}" type="pres">
      <dgm:prSet presAssocID="{6EEA515F-436E-4012-BE71-7CAF0737C079}" presName="Name13" presStyleLbl="parChTrans1D2" presStyleIdx="8" presStyleCnt="10"/>
      <dgm:spPr/>
    </dgm:pt>
    <dgm:pt modelId="{292E40F8-E9BA-4025-9576-7C02B3DD13CD}" type="pres">
      <dgm:prSet presAssocID="{6A2CA50B-3696-4AAC-8FA2-DD6FC9AAE97D}" presName="childText" presStyleLbl="bgAcc1" presStyleIdx="8" presStyleCnt="10" custScaleX="155551">
        <dgm:presLayoutVars>
          <dgm:bulletEnabled val="1"/>
        </dgm:presLayoutVars>
      </dgm:prSet>
      <dgm:spPr/>
    </dgm:pt>
    <dgm:pt modelId="{10690E75-B405-4617-A6D8-4A4C85A9A4A9}" type="pres">
      <dgm:prSet presAssocID="{DF26C7A7-9E88-46E1-89AD-417C74BE611F}" presName="Name13" presStyleLbl="parChTrans1D2" presStyleIdx="9" presStyleCnt="10"/>
      <dgm:spPr/>
    </dgm:pt>
    <dgm:pt modelId="{C603005C-91C9-41A6-B48C-A4C74FAF33D8}" type="pres">
      <dgm:prSet presAssocID="{E749D686-112B-4A37-B740-B5DFEE094778}" presName="childText" presStyleLbl="bgAcc1" presStyleIdx="9" presStyleCnt="10" custScaleX="156804" custScaleY="98911" custLinFactNeighborX="-1876" custLinFactNeighborY="248">
        <dgm:presLayoutVars>
          <dgm:bulletEnabled val="1"/>
        </dgm:presLayoutVars>
      </dgm:prSet>
      <dgm:spPr/>
    </dgm:pt>
  </dgm:ptLst>
  <dgm:cxnLst>
    <dgm:cxn modelId="{B210DFA5-9CB3-4E21-84B3-73AFE933B055}" type="presOf" srcId="{FAE46812-FBF7-4FD5-BE1E-7CCA876DF7A4}" destId="{F3797402-8D40-4158-A1C4-17963B18D81B}" srcOrd="1" destOrd="0" presId="urn:microsoft.com/office/officeart/2005/8/layout/hierarchy3"/>
    <dgm:cxn modelId="{A5684F47-63B0-410D-AAA3-29A15A8E3958}" srcId="{5777B015-3BBF-4B19-BA1A-6038EA1F2259}" destId="{E749D686-112B-4A37-B740-B5DFEE094778}" srcOrd="3" destOrd="0" parTransId="{DF26C7A7-9E88-46E1-89AD-417C74BE611F}" sibTransId="{9D90ECD7-A804-4F63-8DCC-D08CDE680AC4}"/>
    <dgm:cxn modelId="{908A5BE1-2F23-4B56-A3EE-FF26E9CB69DD}" type="presOf" srcId="{EFC37AF9-D75C-4BF7-A60F-C351BE034B9C}" destId="{10D2C828-A717-4D58-A09F-6457A5C947E4}" srcOrd="0" destOrd="0" presId="urn:microsoft.com/office/officeart/2005/8/layout/hierarchy3"/>
    <dgm:cxn modelId="{09FC8AC0-8791-48D4-ACE5-E062AE77752A}" type="presOf" srcId="{A17CB8AE-3355-4C02-945D-6DECC3447684}" destId="{FB2C8111-26C7-402B-8FB3-9640F8FD7339}" srcOrd="0" destOrd="0" presId="urn:microsoft.com/office/officeart/2005/8/layout/hierarchy3"/>
    <dgm:cxn modelId="{A0B955DE-4BF6-4347-83BE-6CEA677528CC}" type="presOf" srcId="{72A79479-D22F-4DBD-A85C-A4FB1657DDCA}" destId="{F952AA47-D233-4E8E-B2A7-20C662F56066}" srcOrd="0" destOrd="0" presId="urn:microsoft.com/office/officeart/2005/8/layout/hierarchy3"/>
    <dgm:cxn modelId="{68C2DE67-D30A-445C-BDEE-2D7434078BA1}" srcId="{5777B015-3BBF-4B19-BA1A-6038EA1F2259}" destId="{6A2CA50B-3696-4AAC-8FA2-DD6FC9AAE97D}" srcOrd="2" destOrd="0" parTransId="{6EEA515F-436E-4012-BE71-7CAF0737C079}" sibTransId="{CA2F3EEA-74B5-47BC-98E6-94DA261E25AA}"/>
    <dgm:cxn modelId="{FFCC4433-D4BA-438B-BBED-3417B1398D47}" type="presOf" srcId="{4B79FA63-88E1-484E-AAEA-DC689A7F009A}" destId="{0A64C314-FDCD-4137-8B9C-715077129C8F}" srcOrd="1" destOrd="0" presId="urn:microsoft.com/office/officeart/2005/8/layout/hierarchy3"/>
    <dgm:cxn modelId="{3F4E2772-43EE-415A-A240-DC7346CD2B1E}" srcId="{FAE46812-FBF7-4FD5-BE1E-7CCA876DF7A4}" destId="{A5AE0BC9-10A8-4AA2-B5D7-23D3C3A6EF4B}" srcOrd="1" destOrd="0" parTransId="{B8707B5B-5858-4FC5-B65B-86D832B9ED8C}" sibTransId="{1964DCDE-337A-4E5C-868F-FBCF79F56B3D}"/>
    <dgm:cxn modelId="{84CE832C-5B15-483E-BBD3-64959A019DAE}" type="presOf" srcId="{D1853921-4DF1-4B93-A7C9-27F09E57148D}" destId="{93DB2158-E328-4C12-AF85-2B28DD9C904B}" srcOrd="0" destOrd="0" presId="urn:microsoft.com/office/officeart/2005/8/layout/hierarchy3"/>
    <dgm:cxn modelId="{9AA4F649-0FFC-467D-A5E3-AAFBCF7400A9}" srcId="{4B79FA63-88E1-484E-AAEA-DC689A7F009A}" destId="{9ADDEEF3-EF2F-4A5D-B7D0-37C3837D032A}" srcOrd="1" destOrd="0" parTransId="{72A79479-D22F-4DBD-A85C-A4FB1657DDCA}" sibTransId="{2312522C-FFAF-4CB0-83FC-4E8D38E42F47}"/>
    <dgm:cxn modelId="{2C5602B0-B646-4D4D-BA7C-7060C3AAE539}" type="presOf" srcId="{DF26C7A7-9E88-46E1-89AD-417C74BE611F}" destId="{10690E75-B405-4617-A6D8-4A4C85A9A4A9}" srcOrd="0" destOrd="0" presId="urn:microsoft.com/office/officeart/2005/8/layout/hierarchy3"/>
    <dgm:cxn modelId="{4A824CCC-1237-48B0-AE24-3D6B387D0203}" type="presOf" srcId="{DF7DA55A-C783-4260-8F88-089C3D73F87F}" destId="{F8FC1196-D205-4DD9-9E30-242B27A94BAE}" srcOrd="0" destOrd="0" presId="urn:microsoft.com/office/officeart/2005/8/layout/hierarchy3"/>
    <dgm:cxn modelId="{933C664D-89A2-40D4-AA4B-459EF591486E}" type="presOf" srcId="{40960AC3-6667-4AE1-BBD4-96B2A75CE84D}" destId="{EF964593-17D1-4B96-8B00-3AA352C2FEE0}" srcOrd="0" destOrd="0" presId="urn:microsoft.com/office/officeart/2005/8/layout/hierarchy3"/>
    <dgm:cxn modelId="{18EE48A8-421C-441C-8FA8-AE3FECF53EC5}" type="presOf" srcId="{B8707B5B-5858-4FC5-B65B-86D832B9ED8C}" destId="{7BC3B489-8525-4179-9A48-DB88E35B98BE}" srcOrd="0" destOrd="0" presId="urn:microsoft.com/office/officeart/2005/8/layout/hierarchy3"/>
    <dgm:cxn modelId="{09279299-3CD6-44F4-80D6-F47BCAE0D3B9}" type="presOf" srcId="{FAE46812-FBF7-4FD5-BE1E-7CCA876DF7A4}" destId="{9BF786D6-AB01-408E-8A4E-037CFE90D425}" srcOrd="0" destOrd="0" presId="urn:microsoft.com/office/officeart/2005/8/layout/hierarchy3"/>
    <dgm:cxn modelId="{53ACC591-7561-41F2-B118-77EB7DC5216A}" type="presOf" srcId="{A5AE0BC9-10A8-4AA2-B5D7-23D3C3A6EF4B}" destId="{45135311-3936-46BC-B71C-271BAA292DD9}" srcOrd="0" destOrd="0" presId="urn:microsoft.com/office/officeart/2005/8/layout/hierarchy3"/>
    <dgm:cxn modelId="{16D15B78-1B03-4F66-9FFD-FD575B9F76AA}" srcId="{DF7DA55A-C783-4260-8F88-089C3D73F87F}" destId="{4B79FA63-88E1-484E-AAEA-DC689A7F009A}" srcOrd="1" destOrd="0" parTransId="{F135FBDC-1479-489A-BC66-C3AE861CCE48}" sibTransId="{EBF0164E-1076-4E80-B2C5-9F7951D7162A}"/>
    <dgm:cxn modelId="{89722D08-8D26-4543-A8EC-FABB5A86A2FE}" srcId="{5777B015-3BBF-4B19-BA1A-6038EA1F2259}" destId="{7FFD9A3D-46D4-4D3F-A213-D0131A3A25F1}" srcOrd="1" destOrd="0" parTransId="{3E724FC2-C1A0-406F-8A72-889D61E0F5BF}" sibTransId="{830175B3-2E56-4952-97A9-B5208833C9BC}"/>
    <dgm:cxn modelId="{EA4B3F0A-A149-4666-8D8B-CB5A16F74872}" srcId="{4B79FA63-88E1-484E-AAEA-DC689A7F009A}" destId="{8811E2E1-2E07-4E5E-8183-F6F07060AC8A}" srcOrd="0" destOrd="0" parTransId="{A17CB8AE-3355-4C02-945D-6DECC3447684}" sibTransId="{D219DFEE-D518-4CCD-BD7F-F149F148A3F5}"/>
    <dgm:cxn modelId="{5183DA66-0B5F-4E7F-8C2C-629B2D85BDEF}" type="presOf" srcId="{9ADDEEF3-EF2F-4A5D-B7D0-37C3837D032A}" destId="{E39666A2-FFAE-4C54-BB18-DBFA595F329F}" srcOrd="0" destOrd="0" presId="urn:microsoft.com/office/officeart/2005/8/layout/hierarchy3"/>
    <dgm:cxn modelId="{27A489DA-8406-47DD-AC98-0BF07592F123}" type="presOf" srcId="{7975A8BF-9F19-40A2-82D7-69FA71B18B7E}" destId="{B000AD2B-7F1C-4D0B-8C4F-613652665BFB}" srcOrd="0" destOrd="0" presId="urn:microsoft.com/office/officeart/2005/8/layout/hierarchy3"/>
    <dgm:cxn modelId="{90060A37-09E5-4162-B1A5-020524CB8222}" type="presOf" srcId="{8811E2E1-2E07-4E5E-8183-F6F07060AC8A}" destId="{474955EA-8CF3-4621-827F-D9E090CAD0BB}" srcOrd="0" destOrd="0" presId="urn:microsoft.com/office/officeart/2005/8/layout/hierarchy3"/>
    <dgm:cxn modelId="{7D453BA1-663A-4095-A25A-92280BE8E063}" type="presOf" srcId="{6EEA515F-436E-4012-BE71-7CAF0737C079}" destId="{FA070489-4F26-4CDE-BFF2-4D064C63B9DF}" srcOrd="0" destOrd="0" presId="urn:microsoft.com/office/officeart/2005/8/layout/hierarchy3"/>
    <dgm:cxn modelId="{4C1DCA6A-95BB-43EA-BA91-CDBAAC0BBF86}" type="presOf" srcId="{7FFD9A3D-46D4-4D3F-A213-D0131A3A25F1}" destId="{A944B4BC-8B47-4380-BF87-B201428E9500}" srcOrd="0" destOrd="0" presId="urn:microsoft.com/office/officeart/2005/8/layout/hierarchy3"/>
    <dgm:cxn modelId="{9988B541-FE27-4EDA-87DC-3B58858B4DA4}" type="presOf" srcId="{A6CB17CF-C7D1-46C9-A8CD-596BE958F65D}" destId="{AB2B7404-1A7D-4CA6-A40C-06FB833790D0}" srcOrd="0" destOrd="0" presId="urn:microsoft.com/office/officeart/2005/8/layout/hierarchy3"/>
    <dgm:cxn modelId="{515641DC-72EA-457B-AE36-E38A689A91AC}" type="presOf" srcId="{14648CB0-85C3-493F-A932-08197CABA59B}" destId="{1FB6F82A-BC71-416F-9164-EB826C3654EA}" srcOrd="0" destOrd="0" presId="urn:microsoft.com/office/officeart/2005/8/layout/hierarchy3"/>
    <dgm:cxn modelId="{B5EFE441-2A7B-4BD2-91F7-480240DBC748}" type="presOf" srcId="{53A5E01A-0069-4B9D-9E75-8CAEA35234A7}" destId="{FEB36DB3-8CBD-4FF2-9996-0D229993490A}" srcOrd="0" destOrd="0" presId="urn:microsoft.com/office/officeart/2005/8/layout/hierarchy3"/>
    <dgm:cxn modelId="{EE3696B6-1EFA-4DE8-AE03-47A2F864B969}" srcId="{5777B015-3BBF-4B19-BA1A-6038EA1F2259}" destId="{53A5E01A-0069-4B9D-9E75-8CAEA35234A7}" srcOrd="0" destOrd="0" parTransId="{D988CA42-E614-4F1F-B999-3B22EF7B5D08}" sibTransId="{20A7F3F0-B981-4FF2-9363-8F90C8A6385D}"/>
    <dgm:cxn modelId="{AF707026-E701-4D58-8B40-1FBE09EC95FD}" type="presOf" srcId="{E749D686-112B-4A37-B740-B5DFEE094778}" destId="{C603005C-91C9-41A6-B48C-A4C74FAF33D8}" srcOrd="0" destOrd="0" presId="urn:microsoft.com/office/officeart/2005/8/layout/hierarchy3"/>
    <dgm:cxn modelId="{E44B4676-1632-4396-89F6-F9953A03B355}" type="presOf" srcId="{4B79FA63-88E1-484E-AAEA-DC689A7F009A}" destId="{D4A49224-FFBE-4FE8-AF77-D75B0B215436}" srcOrd="0" destOrd="0" presId="urn:microsoft.com/office/officeart/2005/8/layout/hierarchy3"/>
    <dgm:cxn modelId="{B5FA2D81-2BBD-4AAA-9D33-55675E48C6F3}" type="presOf" srcId="{5777B015-3BBF-4B19-BA1A-6038EA1F2259}" destId="{A492C1AC-8AAB-46FE-BF10-BFC58FF4D695}" srcOrd="0" destOrd="0" presId="urn:microsoft.com/office/officeart/2005/8/layout/hierarchy3"/>
    <dgm:cxn modelId="{2C6B4BF3-A07C-4D52-BEC3-F9D86E0AB1E7}" type="presOf" srcId="{3E724FC2-C1A0-406F-8A72-889D61E0F5BF}" destId="{074AAC8F-92D6-4F91-94C8-24A372A19EE6}" srcOrd="0" destOrd="0" presId="urn:microsoft.com/office/officeart/2005/8/layout/hierarchy3"/>
    <dgm:cxn modelId="{DEDCAE21-5EB1-4955-942F-306566642D32}" type="presOf" srcId="{6A2CA50B-3696-4AAC-8FA2-DD6FC9AAE97D}" destId="{292E40F8-E9BA-4025-9576-7C02B3DD13CD}" srcOrd="0" destOrd="0" presId="urn:microsoft.com/office/officeart/2005/8/layout/hierarchy3"/>
    <dgm:cxn modelId="{092F7812-0303-4ADA-834A-03AD9A5112A0}" srcId="{FAE46812-FBF7-4FD5-BE1E-7CCA876DF7A4}" destId="{EFC37AF9-D75C-4BF7-A60F-C351BE034B9C}" srcOrd="0" destOrd="0" parTransId="{A6CB17CF-C7D1-46C9-A8CD-596BE958F65D}" sibTransId="{97C72124-E726-476E-9320-846754ABA757}"/>
    <dgm:cxn modelId="{A6168CD0-8B79-40A0-A607-58870FDE89A0}" type="presOf" srcId="{D988CA42-E614-4F1F-B999-3B22EF7B5D08}" destId="{A73F1E27-CE62-44A0-94A5-73FAF0BDCA8B}" srcOrd="0" destOrd="0" presId="urn:microsoft.com/office/officeart/2005/8/layout/hierarchy3"/>
    <dgm:cxn modelId="{07A98686-8E92-4F19-AA8D-A4B628B71CD1}" srcId="{4B79FA63-88E1-484E-AAEA-DC689A7F009A}" destId="{D1853921-4DF1-4B93-A7C9-27F09E57148D}" srcOrd="2" destOrd="0" parTransId="{40960AC3-6667-4AE1-BBD4-96B2A75CE84D}" sibTransId="{E2D86AF3-0D54-4D0B-A7C8-6417BDA58BB7}"/>
    <dgm:cxn modelId="{A56FEC9E-DB3B-49DF-87B2-DA9C7ECE8B51}" srcId="{DF7DA55A-C783-4260-8F88-089C3D73F87F}" destId="{5777B015-3BBF-4B19-BA1A-6038EA1F2259}" srcOrd="2" destOrd="0" parTransId="{67EB7177-13F1-4D85-A941-00A105727F9C}" sibTransId="{F4E4B3DA-2636-410C-AA6F-E6740A9CECB2}"/>
    <dgm:cxn modelId="{958EB46D-A02B-4E66-A9BD-07504CE620F2}" type="presOf" srcId="{5777B015-3BBF-4B19-BA1A-6038EA1F2259}" destId="{9061DC3A-65E5-48A2-B61C-FAFEB592B3EF}" srcOrd="1" destOrd="0" presId="urn:microsoft.com/office/officeart/2005/8/layout/hierarchy3"/>
    <dgm:cxn modelId="{9FFEF8C2-5094-4A49-9FE5-2316A69FAAFD}" srcId="{FAE46812-FBF7-4FD5-BE1E-7CCA876DF7A4}" destId="{7975A8BF-9F19-40A2-82D7-69FA71B18B7E}" srcOrd="2" destOrd="0" parTransId="{14648CB0-85C3-493F-A932-08197CABA59B}" sibTransId="{7A3AB350-B549-451F-AF56-79CDAE4BC683}"/>
    <dgm:cxn modelId="{8F8B656A-F7A8-435F-8B65-0C06BB5E2056}" srcId="{DF7DA55A-C783-4260-8F88-089C3D73F87F}" destId="{FAE46812-FBF7-4FD5-BE1E-7CCA876DF7A4}" srcOrd="0" destOrd="0" parTransId="{AE8DAD89-CFF8-4BFF-8267-3F12E52D1926}" sibTransId="{8A86E49B-D38D-414D-8872-1FF4FF18D7AD}"/>
    <dgm:cxn modelId="{750820F5-4BA5-49ED-8D85-25E13348559C}" type="presParOf" srcId="{F8FC1196-D205-4DD9-9E30-242B27A94BAE}" destId="{16D2A435-962B-41E2-ADF5-B9FBDB46CA6A}" srcOrd="0" destOrd="0" presId="urn:microsoft.com/office/officeart/2005/8/layout/hierarchy3"/>
    <dgm:cxn modelId="{2B9EBDB5-AAEB-4483-8F63-2024A318FE2A}" type="presParOf" srcId="{16D2A435-962B-41E2-ADF5-B9FBDB46CA6A}" destId="{00004818-B13B-4BE4-8B3D-6D07955491A0}" srcOrd="0" destOrd="0" presId="urn:microsoft.com/office/officeart/2005/8/layout/hierarchy3"/>
    <dgm:cxn modelId="{5D6D18C3-E216-47B7-976C-3D14BB01F883}" type="presParOf" srcId="{00004818-B13B-4BE4-8B3D-6D07955491A0}" destId="{9BF786D6-AB01-408E-8A4E-037CFE90D425}" srcOrd="0" destOrd="0" presId="urn:microsoft.com/office/officeart/2005/8/layout/hierarchy3"/>
    <dgm:cxn modelId="{BB797621-BEF0-4867-A061-BB5ED653F0E0}" type="presParOf" srcId="{00004818-B13B-4BE4-8B3D-6D07955491A0}" destId="{F3797402-8D40-4158-A1C4-17963B18D81B}" srcOrd="1" destOrd="0" presId="urn:microsoft.com/office/officeart/2005/8/layout/hierarchy3"/>
    <dgm:cxn modelId="{DA34A637-87B9-4E93-858F-615F0A34E858}" type="presParOf" srcId="{16D2A435-962B-41E2-ADF5-B9FBDB46CA6A}" destId="{66FE1BA6-6C13-4142-8AB2-A8382F16B5F1}" srcOrd="1" destOrd="0" presId="urn:microsoft.com/office/officeart/2005/8/layout/hierarchy3"/>
    <dgm:cxn modelId="{F0231D4E-8D15-4EB7-9BC1-E84EF6D58E23}" type="presParOf" srcId="{66FE1BA6-6C13-4142-8AB2-A8382F16B5F1}" destId="{AB2B7404-1A7D-4CA6-A40C-06FB833790D0}" srcOrd="0" destOrd="0" presId="urn:microsoft.com/office/officeart/2005/8/layout/hierarchy3"/>
    <dgm:cxn modelId="{16855C76-8287-4D7E-9413-2EB4D2CAAD86}" type="presParOf" srcId="{66FE1BA6-6C13-4142-8AB2-A8382F16B5F1}" destId="{10D2C828-A717-4D58-A09F-6457A5C947E4}" srcOrd="1" destOrd="0" presId="urn:microsoft.com/office/officeart/2005/8/layout/hierarchy3"/>
    <dgm:cxn modelId="{B900100F-48DE-4F23-AD3D-7EA9CCBE02F8}" type="presParOf" srcId="{66FE1BA6-6C13-4142-8AB2-A8382F16B5F1}" destId="{7BC3B489-8525-4179-9A48-DB88E35B98BE}" srcOrd="2" destOrd="0" presId="urn:microsoft.com/office/officeart/2005/8/layout/hierarchy3"/>
    <dgm:cxn modelId="{B98B26B2-6FD1-4EB5-BE27-00046B248B8D}" type="presParOf" srcId="{66FE1BA6-6C13-4142-8AB2-A8382F16B5F1}" destId="{45135311-3936-46BC-B71C-271BAA292DD9}" srcOrd="3" destOrd="0" presId="urn:microsoft.com/office/officeart/2005/8/layout/hierarchy3"/>
    <dgm:cxn modelId="{B2BE96B1-0D4E-4900-9D57-350EB2E9B4C4}" type="presParOf" srcId="{66FE1BA6-6C13-4142-8AB2-A8382F16B5F1}" destId="{1FB6F82A-BC71-416F-9164-EB826C3654EA}" srcOrd="4" destOrd="0" presId="urn:microsoft.com/office/officeart/2005/8/layout/hierarchy3"/>
    <dgm:cxn modelId="{33E7A6A7-D2F4-4B93-A648-2399F97DDBF6}" type="presParOf" srcId="{66FE1BA6-6C13-4142-8AB2-A8382F16B5F1}" destId="{B000AD2B-7F1C-4D0B-8C4F-613652665BFB}" srcOrd="5" destOrd="0" presId="urn:microsoft.com/office/officeart/2005/8/layout/hierarchy3"/>
    <dgm:cxn modelId="{A570D704-28E4-4FF7-AB15-4A9F7F34F708}" type="presParOf" srcId="{F8FC1196-D205-4DD9-9E30-242B27A94BAE}" destId="{E3AA90C9-D4AB-4214-9374-DA322EF5F4C7}" srcOrd="1" destOrd="0" presId="urn:microsoft.com/office/officeart/2005/8/layout/hierarchy3"/>
    <dgm:cxn modelId="{D2BC70A6-155E-44CB-B8CC-372837F2534D}" type="presParOf" srcId="{E3AA90C9-D4AB-4214-9374-DA322EF5F4C7}" destId="{C5D60E77-68B4-4666-A426-37533E5CE33C}" srcOrd="0" destOrd="0" presId="urn:microsoft.com/office/officeart/2005/8/layout/hierarchy3"/>
    <dgm:cxn modelId="{D42F97BE-B23E-46E3-AE05-F5A8447E8E9F}" type="presParOf" srcId="{C5D60E77-68B4-4666-A426-37533E5CE33C}" destId="{D4A49224-FFBE-4FE8-AF77-D75B0B215436}" srcOrd="0" destOrd="0" presId="urn:microsoft.com/office/officeart/2005/8/layout/hierarchy3"/>
    <dgm:cxn modelId="{F76B3F42-D9D0-4C70-9210-C7AD33337B35}" type="presParOf" srcId="{C5D60E77-68B4-4666-A426-37533E5CE33C}" destId="{0A64C314-FDCD-4137-8B9C-715077129C8F}" srcOrd="1" destOrd="0" presId="urn:microsoft.com/office/officeart/2005/8/layout/hierarchy3"/>
    <dgm:cxn modelId="{31C4561B-636B-4E23-84AC-6FA43D17CCEF}" type="presParOf" srcId="{E3AA90C9-D4AB-4214-9374-DA322EF5F4C7}" destId="{93D21FA6-D4F6-48AB-A3E4-1CBE1CBBBE6B}" srcOrd="1" destOrd="0" presId="urn:microsoft.com/office/officeart/2005/8/layout/hierarchy3"/>
    <dgm:cxn modelId="{FAE9908D-9480-4F23-9C76-3DBFD073A0E7}" type="presParOf" srcId="{93D21FA6-D4F6-48AB-A3E4-1CBE1CBBBE6B}" destId="{FB2C8111-26C7-402B-8FB3-9640F8FD7339}" srcOrd="0" destOrd="0" presId="urn:microsoft.com/office/officeart/2005/8/layout/hierarchy3"/>
    <dgm:cxn modelId="{5E91E9E0-6460-4F54-B9B7-CF7B44A45104}" type="presParOf" srcId="{93D21FA6-D4F6-48AB-A3E4-1CBE1CBBBE6B}" destId="{474955EA-8CF3-4621-827F-D9E090CAD0BB}" srcOrd="1" destOrd="0" presId="urn:microsoft.com/office/officeart/2005/8/layout/hierarchy3"/>
    <dgm:cxn modelId="{F997B954-880A-4966-9ADA-AD7C73A14149}" type="presParOf" srcId="{93D21FA6-D4F6-48AB-A3E4-1CBE1CBBBE6B}" destId="{F952AA47-D233-4E8E-B2A7-20C662F56066}" srcOrd="2" destOrd="0" presId="urn:microsoft.com/office/officeart/2005/8/layout/hierarchy3"/>
    <dgm:cxn modelId="{23115ED1-0CAB-4681-AD24-C275C5984AB0}" type="presParOf" srcId="{93D21FA6-D4F6-48AB-A3E4-1CBE1CBBBE6B}" destId="{E39666A2-FFAE-4C54-BB18-DBFA595F329F}" srcOrd="3" destOrd="0" presId="urn:microsoft.com/office/officeart/2005/8/layout/hierarchy3"/>
    <dgm:cxn modelId="{AA36A78A-D3DE-4880-A12C-BED8877F37A3}" type="presParOf" srcId="{93D21FA6-D4F6-48AB-A3E4-1CBE1CBBBE6B}" destId="{EF964593-17D1-4B96-8B00-3AA352C2FEE0}" srcOrd="4" destOrd="0" presId="urn:microsoft.com/office/officeart/2005/8/layout/hierarchy3"/>
    <dgm:cxn modelId="{4D0586B3-D635-4C9F-BC3D-D0FC04E6976E}" type="presParOf" srcId="{93D21FA6-D4F6-48AB-A3E4-1CBE1CBBBE6B}" destId="{93DB2158-E328-4C12-AF85-2B28DD9C904B}" srcOrd="5" destOrd="0" presId="urn:microsoft.com/office/officeart/2005/8/layout/hierarchy3"/>
    <dgm:cxn modelId="{2C0F7805-08FF-4A1C-B4B5-7321B6623774}" type="presParOf" srcId="{F8FC1196-D205-4DD9-9E30-242B27A94BAE}" destId="{98377845-0BD3-4B06-A8B6-E96043335A47}" srcOrd="2" destOrd="0" presId="urn:microsoft.com/office/officeart/2005/8/layout/hierarchy3"/>
    <dgm:cxn modelId="{CA215A3C-B1AD-4AC5-AECA-EBF07213E7D9}" type="presParOf" srcId="{98377845-0BD3-4B06-A8B6-E96043335A47}" destId="{0584F456-CC6E-4EF0-8ED3-201C7C6B14C6}" srcOrd="0" destOrd="0" presId="urn:microsoft.com/office/officeart/2005/8/layout/hierarchy3"/>
    <dgm:cxn modelId="{5B43EC97-9B7A-48C8-8C87-9CF5C6D94CD2}" type="presParOf" srcId="{0584F456-CC6E-4EF0-8ED3-201C7C6B14C6}" destId="{A492C1AC-8AAB-46FE-BF10-BFC58FF4D695}" srcOrd="0" destOrd="0" presId="urn:microsoft.com/office/officeart/2005/8/layout/hierarchy3"/>
    <dgm:cxn modelId="{6CFCF793-E196-4ABC-94D4-23723C1940A4}" type="presParOf" srcId="{0584F456-CC6E-4EF0-8ED3-201C7C6B14C6}" destId="{9061DC3A-65E5-48A2-B61C-FAFEB592B3EF}" srcOrd="1" destOrd="0" presId="urn:microsoft.com/office/officeart/2005/8/layout/hierarchy3"/>
    <dgm:cxn modelId="{BA19D374-BEE1-4FC4-819C-92416011862D}" type="presParOf" srcId="{98377845-0BD3-4B06-A8B6-E96043335A47}" destId="{0500FF45-9368-4283-9445-A8028824A6BA}" srcOrd="1" destOrd="0" presId="urn:microsoft.com/office/officeart/2005/8/layout/hierarchy3"/>
    <dgm:cxn modelId="{653BFAD0-9AB1-49DF-9993-38B01B12445F}" type="presParOf" srcId="{0500FF45-9368-4283-9445-A8028824A6BA}" destId="{A73F1E27-CE62-44A0-94A5-73FAF0BDCA8B}" srcOrd="0" destOrd="0" presId="urn:microsoft.com/office/officeart/2005/8/layout/hierarchy3"/>
    <dgm:cxn modelId="{39121A5A-0E86-4015-ABBE-339D263DF4D6}" type="presParOf" srcId="{0500FF45-9368-4283-9445-A8028824A6BA}" destId="{FEB36DB3-8CBD-4FF2-9996-0D229993490A}" srcOrd="1" destOrd="0" presId="urn:microsoft.com/office/officeart/2005/8/layout/hierarchy3"/>
    <dgm:cxn modelId="{72B7479F-9A1C-4EF4-9234-B9B2D6D1DE8B}" type="presParOf" srcId="{0500FF45-9368-4283-9445-A8028824A6BA}" destId="{074AAC8F-92D6-4F91-94C8-24A372A19EE6}" srcOrd="2" destOrd="0" presId="urn:microsoft.com/office/officeart/2005/8/layout/hierarchy3"/>
    <dgm:cxn modelId="{52A1E682-7928-4EE9-B218-BD54D74B60F4}" type="presParOf" srcId="{0500FF45-9368-4283-9445-A8028824A6BA}" destId="{A944B4BC-8B47-4380-BF87-B201428E9500}" srcOrd="3" destOrd="0" presId="urn:microsoft.com/office/officeart/2005/8/layout/hierarchy3"/>
    <dgm:cxn modelId="{EF820DFC-854E-4104-907E-E126769394B7}" type="presParOf" srcId="{0500FF45-9368-4283-9445-A8028824A6BA}" destId="{FA070489-4F26-4CDE-BFF2-4D064C63B9DF}" srcOrd="4" destOrd="0" presId="urn:microsoft.com/office/officeart/2005/8/layout/hierarchy3"/>
    <dgm:cxn modelId="{7439C83E-6DA3-4431-A6D2-22C849900CEE}" type="presParOf" srcId="{0500FF45-9368-4283-9445-A8028824A6BA}" destId="{292E40F8-E9BA-4025-9576-7C02B3DD13CD}" srcOrd="5" destOrd="0" presId="urn:microsoft.com/office/officeart/2005/8/layout/hierarchy3"/>
    <dgm:cxn modelId="{E1F5657C-F873-4FC3-B218-60E407DB0A22}" type="presParOf" srcId="{0500FF45-9368-4283-9445-A8028824A6BA}" destId="{10690E75-B405-4617-A6D8-4A4C85A9A4A9}" srcOrd="6" destOrd="0" presId="urn:microsoft.com/office/officeart/2005/8/layout/hierarchy3"/>
    <dgm:cxn modelId="{CCE1F7DA-2472-43B3-B870-0D9FEE3634F3}" type="presParOf" srcId="{0500FF45-9368-4283-9445-A8028824A6BA}" destId="{C603005C-91C9-41A6-B48C-A4C74FAF33D8}"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FCB8E3-221C-4BBB-B5CD-982FFED385FC}" type="doc">
      <dgm:prSet loTypeId="urn:microsoft.com/office/officeart/2005/8/layout/chevron1" loCatId="process" qsTypeId="urn:microsoft.com/office/officeart/2005/8/quickstyle/simple1" qsCatId="simple" csTypeId="urn:microsoft.com/office/officeart/2005/8/colors/accent1_2" csCatId="accent1" phldr="1"/>
      <dgm:spPr/>
    </dgm:pt>
    <dgm:pt modelId="{7F1EC65D-2104-43C6-88BF-F4A3F453772B}" type="pres">
      <dgm:prSet presAssocID="{A6FCB8E3-221C-4BBB-B5CD-982FFED385FC}" presName="Name0" presStyleCnt="0">
        <dgm:presLayoutVars>
          <dgm:dir/>
          <dgm:animLvl val="lvl"/>
          <dgm:resizeHandles val="exact"/>
        </dgm:presLayoutVars>
      </dgm:prSet>
      <dgm:spPr/>
    </dgm:pt>
  </dgm:ptLst>
  <dgm:cxnLst>
    <dgm:cxn modelId="{38161B46-DCC4-456E-8451-D26B2A70E5D5}" type="presOf" srcId="{A6FCB8E3-221C-4BBB-B5CD-982FFED385FC}" destId="{7F1EC65D-2104-43C6-88BF-F4A3F453772B}"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786D6-AB01-408E-8A4E-037CFE90D425}">
      <dsp:nvSpPr>
        <dsp:cNvPr id="0" name=""/>
        <dsp:cNvSpPr/>
      </dsp:nvSpPr>
      <dsp:spPr>
        <a:xfrm>
          <a:off x="608475" y="21841"/>
          <a:ext cx="1408394" cy="96559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sv-SE" sz="1600" kern="1200" dirty="0"/>
            <a:t>Förvaltande</a:t>
          </a:r>
          <a:br>
            <a:rPr lang="sv-SE" sz="1600" kern="1200" dirty="0"/>
          </a:br>
          <a:r>
            <a:rPr lang="sv-SE" sz="1600" kern="1200" dirty="0"/>
            <a:t>myndighet, Länsstyrelsen Jämtland</a:t>
          </a:r>
        </a:p>
      </dsp:txBody>
      <dsp:txXfrm>
        <a:off x="636756" y="50122"/>
        <a:ext cx="1351832" cy="909030"/>
      </dsp:txXfrm>
    </dsp:sp>
    <dsp:sp modelId="{AB2B7404-1A7D-4CA6-A40C-06FB833790D0}">
      <dsp:nvSpPr>
        <dsp:cNvPr id="0" name=""/>
        <dsp:cNvSpPr/>
      </dsp:nvSpPr>
      <dsp:spPr>
        <a:xfrm>
          <a:off x="703594" y="987433"/>
          <a:ext cx="91440" cy="573292"/>
        </a:xfrm>
        <a:custGeom>
          <a:avLst/>
          <a:gdLst/>
          <a:ahLst/>
          <a:cxnLst/>
          <a:rect l="0" t="0" r="0" b="0"/>
          <a:pathLst>
            <a:path>
              <a:moveTo>
                <a:pt x="45720" y="0"/>
              </a:moveTo>
              <a:lnTo>
                <a:pt x="45720" y="573292"/>
              </a:lnTo>
              <a:lnTo>
                <a:pt x="136962" y="57329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D2C828-A717-4D58-A09F-6457A5C947E4}">
      <dsp:nvSpPr>
        <dsp:cNvPr id="0" name=""/>
        <dsp:cNvSpPr/>
      </dsp:nvSpPr>
      <dsp:spPr>
        <a:xfrm>
          <a:off x="840557" y="1134097"/>
          <a:ext cx="1120041" cy="85325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t>Kontrollanter</a:t>
          </a:r>
        </a:p>
        <a:p>
          <a:pPr marL="0" lvl="0" indent="0" algn="ctr" defTabSz="622300">
            <a:lnSpc>
              <a:spcPct val="90000"/>
            </a:lnSpc>
            <a:spcBef>
              <a:spcPct val="0"/>
            </a:spcBef>
            <a:spcAft>
              <a:spcPct val="35000"/>
            </a:spcAft>
            <a:buNone/>
          </a:pPr>
          <a:r>
            <a:rPr lang="sv-SE" sz="1000" kern="1200" dirty="0"/>
            <a:t>Kholod Mahmood Jörgen Lassila</a:t>
          </a:r>
        </a:p>
      </dsp:txBody>
      <dsp:txXfrm>
        <a:off x="865548" y="1159088"/>
        <a:ext cx="1070059" cy="803276"/>
      </dsp:txXfrm>
    </dsp:sp>
    <dsp:sp modelId="{7BC3B489-8525-4179-9A48-DB88E35B98BE}">
      <dsp:nvSpPr>
        <dsp:cNvPr id="0" name=""/>
        <dsp:cNvSpPr/>
      </dsp:nvSpPr>
      <dsp:spPr>
        <a:xfrm>
          <a:off x="749314" y="987433"/>
          <a:ext cx="120551" cy="1640416"/>
        </a:xfrm>
        <a:custGeom>
          <a:avLst/>
          <a:gdLst/>
          <a:ahLst/>
          <a:cxnLst/>
          <a:rect l="0" t="0" r="0" b="0"/>
          <a:pathLst>
            <a:path>
              <a:moveTo>
                <a:pt x="0" y="0"/>
              </a:moveTo>
              <a:lnTo>
                <a:pt x="0" y="1640416"/>
              </a:lnTo>
              <a:lnTo>
                <a:pt x="120551" y="164041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135311-3936-46BC-B71C-271BAA292DD9}">
      <dsp:nvSpPr>
        <dsp:cNvPr id="0" name=""/>
        <dsp:cNvSpPr/>
      </dsp:nvSpPr>
      <dsp:spPr>
        <a:xfrm>
          <a:off x="869866" y="2178724"/>
          <a:ext cx="1326807" cy="8982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17038"/>
              <a:satOff val="-1136"/>
              <a:lumOff val="-43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sv-SE" sz="1100" b="1" kern="1200" dirty="0"/>
            <a:t>Handläggare </a:t>
          </a:r>
          <a:r>
            <a:rPr lang="sv-SE" sz="1100" b="1" kern="1200" dirty="0" err="1"/>
            <a:t>Interregsekretariat</a:t>
          </a:r>
          <a:r>
            <a:rPr lang="sv-SE" sz="1100" b="1" kern="1200" dirty="0"/>
            <a:t>:</a:t>
          </a:r>
        </a:p>
        <a:p>
          <a:pPr marL="0" lvl="0" indent="0" algn="ctr" defTabSz="488950">
            <a:lnSpc>
              <a:spcPct val="90000"/>
            </a:lnSpc>
            <a:spcBef>
              <a:spcPct val="0"/>
            </a:spcBef>
            <a:spcAft>
              <a:spcPct val="35000"/>
            </a:spcAft>
            <a:buNone/>
          </a:pPr>
          <a:r>
            <a:rPr lang="sv-SE" sz="1100" kern="1200" dirty="0"/>
            <a:t>Michael </a:t>
          </a:r>
          <a:r>
            <a:rPr lang="sv-SE" sz="1000" kern="1200" dirty="0"/>
            <a:t>von Essen</a:t>
          </a:r>
          <a:br>
            <a:rPr lang="sv-SE" sz="1000" kern="1200" dirty="0"/>
          </a:br>
          <a:r>
            <a:rPr lang="sv-SE" sz="1000" kern="1200" dirty="0"/>
            <a:t>Maud Nässén</a:t>
          </a:r>
          <a:br>
            <a:rPr lang="sv-SE" sz="1000" kern="1200" dirty="0"/>
          </a:br>
          <a:r>
            <a:rPr lang="sv-SE" sz="1000" kern="1200" dirty="0"/>
            <a:t>Tobias Liljeblad</a:t>
          </a:r>
        </a:p>
      </dsp:txBody>
      <dsp:txXfrm>
        <a:off x="896175" y="2205033"/>
        <a:ext cx="1274189" cy="845632"/>
      </dsp:txXfrm>
    </dsp:sp>
    <dsp:sp modelId="{1FB6F82A-BC71-416F-9164-EB826C3654EA}">
      <dsp:nvSpPr>
        <dsp:cNvPr id="0" name=""/>
        <dsp:cNvSpPr/>
      </dsp:nvSpPr>
      <dsp:spPr>
        <a:xfrm>
          <a:off x="749314" y="987433"/>
          <a:ext cx="127875" cy="2702926"/>
        </a:xfrm>
        <a:custGeom>
          <a:avLst/>
          <a:gdLst/>
          <a:ahLst/>
          <a:cxnLst/>
          <a:rect l="0" t="0" r="0" b="0"/>
          <a:pathLst>
            <a:path>
              <a:moveTo>
                <a:pt x="0" y="0"/>
              </a:moveTo>
              <a:lnTo>
                <a:pt x="0" y="2702926"/>
              </a:lnTo>
              <a:lnTo>
                <a:pt x="127875" y="270292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00AD2B-7F1C-4D0B-8C4F-613652665BFB}">
      <dsp:nvSpPr>
        <dsp:cNvPr id="0" name=""/>
        <dsp:cNvSpPr/>
      </dsp:nvSpPr>
      <dsp:spPr>
        <a:xfrm>
          <a:off x="877190" y="3261333"/>
          <a:ext cx="1138392" cy="85805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634077"/>
              <a:satOff val="-2273"/>
              <a:lumOff val="-8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Programchef</a:t>
          </a:r>
          <a:br>
            <a:rPr lang="sv-SE" sz="1200" b="1" kern="1200" dirty="0"/>
          </a:br>
          <a:r>
            <a:rPr lang="sv-SE" sz="1200" b="1" kern="1200" dirty="0"/>
            <a:t>Utbetalning uppföljning</a:t>
          </a:r>
          <a:br>
            <a:rPr lang="sv-SE" sz="1400" b="1" kern="1200" dirty="0"/>
          </a:br>
          <a:r>
            <a:rPr lang="sv-SE" sz="1000" kern="1200" dirty="0"/>
            <a:t>Annica Westerlund</a:t>
          </a:r>
          <a:br>
            <a:rPr lang="sv-SE" sz="1000" kern="1200" dirty="0"/>
          </a:br>
          <a:r>
            <a:rPr lang="sv-SE" sz="1000" kern="1200" dirty="0"/>
            <a:t>Ragnar Forss</a:t>
          </a:r>
        </a:p>
      </dsp:txBody>
      <dsp:txXfrm>
        <a:off x="902322" y="3286465"/>
        <a:ext cx="1088128" cy="807789"/>
      </dsp:txXfrm>
    </dsp:sp>
    <dsp:sp modelId="{D4A49224-FFBE-4FE8-AF77-D75B0B215436}">
      <dsp:nvSpPr>
        <dsp:cNvPr id="0" name=""/>
        <dsp:cNvSpPr/>
      </dsp:nvSpPr>
      <dsp:spPr>
        <a:xfrm>
          <a:off x="2347099" y="571"/>
          <a:ext cx="1539586" cy="1008138"/>
        </a:xfrm>
        <a:prstGeom prst="roundRect">
          <a:avLst>
            <a:gd name="adj" fmla="val 10000"/>
          </a:avLst>
        </a:prstGeom>
        <a:solidFill>
          <a:schemeClr val="accent5">
            <a:hueOff val="-3676672"/>
            <a:satOff val="-5114"/>
            <a:lumOff val="-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SE" sz="1800" kern="1200" dirty="0"/>
            <a:t>Forvaltande organisation (FO</a:t>
          </a:r>
          <a:r>
            <a:rPr lang="sv-SE" sz="1500" kern="1200" dirty="0"/>
            <a:t>)</a:t>
          </a:r>
        </a:p>
      </dsp:txBody>
      <dsp:txXfrm>
        <a:off x="2376626" y="30098"/>
        <a:ext cx="1480532" cy="949084"/>
      </dsp:txXfrm>
    </dsp:sp>
    <dsp:sp modelId="{FB2C8111-26C7-402B-8FB3-9640F8FD7339}">
      <dsp:nvSpPr>
        <dsp:cNvPr id="0" name=""/>
        <dsp:cNvSpPr/>
      </dsp:nvSpPr>
      <dsp:spPr>
        <a:xfrm>
          <a:off x="2501058" y="1008709"/>
          <a:ext cx="153958" cy="562412"/>
        </a:xfrm>
        <a:custGeom>
          <a:avLst/>
          <a:gdLst/>
          <a:ahLst/>
          <a:cxnLst/>
          <a:rect l="0" t="0" r="0" b="0"/>
          <a:pathLst>
            <a:path>
              <a:moveTo>
                <a:pt x="0" y="0"/>
              </a:moveTo>
              <a:lnTo>
                <a:pt x="0" y="562412"/>
              </a:lnTo>
              <a:lnTo>
                <a:pt x="153958" y="5624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4955EA-8CF3-4621-827F-D9E090CAD0BB}">
      <dsp:nvSpPr>
        <dsp:cNvPr id="0" name=""/>
        <dsp:cNvSpPr/>
      </dsp:nvSpPr>
      <dsp:spPr>
        <a:xfrm>
          <a:off x="2655016" y="1183968"/>
          <a:ext cx="1430729" cy="7743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FO/Sekretariat</a:t>
          </a:r>
          <a:br>
            <a:rPr lang="sv-SE" sz="1200" b="1" kern="1200" dirty="0"/>
          </a:br>
          <a:r>
            <a:rPr lang="sv-SE" sz="1200" b="1" kern="1200" dirty="0"/>
            <a:t>Gränslöst</a:t>
          </a:r>
          <a:br>
            <a:rPr lang="sv-SE" sz="1200" b="1" kern="1200" dirty="0"/>
          </a:br>
          <a:r>
            <a:rPr lang="sv-SE" sz="1200" b="1" kern="1200" dirty="0"/>
            <a:t>samarbete</a:t>
          </a:r>
          <a:r>
            <a:rPr lang="sv-SE" sz="1200" kern="1200" dirty="0"/>
            <a:t>:</a:t>
          </a:r>
          <a:br>
            <a:rPr lang="sv-SE" sz="1000" kern="1200" dirty="0"/>
          </a:br>
          <a:r>
            <a:rPr lang="sv-SE" sz="1000" kern="1200" dirty="0"/>
            <a:t>Janne </a:t>
          </a:r>
          <a:r>
            <a:rPr lang="sv-SE" sz="1000" kern="1200" dirty="0" err="1"/>
            <a:t>Eidissen</a:t>
          </a:r>
          <a:br>
            <a:rPr lang="sv-SE" sz="1000" kern="1200" dirty="0"/>
          </a:br>
          <a:r>
            <a:rPr lang="sv-SE" sz="1000" kern="1200" dirty="0"/>
            <a:t>Thomas Hansen</a:t>
          </a:r>
        </a:p>
      </dsp:txBody>
      <dsp:txXfrm>
        <a:off x="2677695" y="1206647"/>
        <a:ext cx="1385371" cy="728949"/>
      </dsp:txXfrm>
    </dsp:sp>
    <dsp:sp modelId="{F952AA47-D233-4E8E-B2A7-20C662F56066}">
      <dsp:nvSpPr>
        <dsp:cNvPr id="0" name=""/>
        <dsp:cNvSpPr/>
      </dsp:nvSpPr>
      <dsp:spPr>
        <a:xfrm>
          <a:off x="2501058" y="1008709"/>
          <a:ext cx="153958" cy="1475343"/>
        </a:xfrm>
        <a:custGeom>
          <a:avLst/>
          <a:gdLst/>
          <a:ahLst/>
          <a:cxnLst/>
          <a:rect l="0" t="0" r="0" b="0"/>
          <a:pathLst>
            <a:path>
              <a:moveTo>
                <a:pt x="0" y="0"/>
              </a:moveTo>
              <a:lnTo>
                <a:pt x="0" y="1475343"/>
              </a:lnTo>
              <a:lnTo>
                <a:pt x="153958" y="147534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9666A2-FFAE-4C54-BB18-DBFA595F329F}">
      <dsp:nvSpPr>
        <dsp:cNvPr id="0" name=""/>
        <dsp:cNvSpPr/>
      </dsp:nvSpPr>
      <dsp:spPr>
        <a:xfrm>
          <a:off x="2655016" y="2133535"/>
          <a:ext cx="1460700" cy="7010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268153"/>
              <a:satOff val="-4546"/>
              <a:lumOff val="-17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FO/Sekretariat </a:t>
          </a:r>
          <a:br>
            <a:rPr lang="sv-SE" sz="1200" b="1" kern="1200" dirty="0"/>
          </a:br>
          <a:r>
            <a:rPr lang="sv-SE" sz="1200" b="1" kern="1200" dirty="0"/>
            <a:t>Inre Skandinavien</a:t>
          </a:r>
          <a:br>
            <a:rPr lang="sv-SE" sz="1000" kern="1200" dirty="0"/>
          </a:br>
          <a:r>
            <a:rPr lang="sv-SE" sz="1000" kern="1200" dirty="0" err="1"/>
            <a:t>Bjørn</a:t>
          </a:r>
          <a:r>
            <a:rPr lang="sv-SE" sz="1000" kern="1200" dirty="0"/>
            <a:t>-Terje </a:t>
          </a:r>
          <a:r>
            <a:rPr lang="sv-SE" sz="1000" kern="1200" dirty="0" err="1"/>
            <a:t>Anderssen</a:t>
          </a:r>
          <a:br>
            <a:rPr lang="sv-SE" sz="1000" kern="1200" dirty="0"/>
          </a:br>
          <a:r>
            <a:rPr lang="sv-SE" sz="1000" kern="1200" dirty="0"/>
            <a:t>Erik Hagen</a:t>
          </a:r>
        </a:p>
      </dsp:txBody>
      <dsp:txXfrm>
        <a:off x="2675549" y="2154068"/>
        <a:ext cx="1419634" cy="659969"/>
      </dsp:txXfrm>
    </dsp:sp>
    <dsp:sp modelId="{EF964593-17D1-4B96-8B00-3AA352C2FEE0}">
      <dsp:nvSpPr>
        <dsp:cNvPr id="0" name=""/>
        <dsp:cNvSpPr/>
      </dsp:nvSpPr>
      <dsp:spPr>
        <a:xfrm>
          <a:off x="2501058" y="1008709"/>
          <a:ext cx="153958" cy="2429480"/>
        </a:xfrm>
        <a:custGeom>
          <a:avLst/>
          <a:gdLst/>
          <a:ahLst/>
          <a:cxnLst/>
          <a:rect l="0" t="0" r="0" b="0"/>
          <a:pathLst>
            <a:path>
              <a:moveTo>
                <a:pt x="0" y="0"/>
              </a:moveTo>
              <a:lnTo>
                <a:pt x="0" y="2429480"/>
              </a:lnTo>
              <a:lnTo>
                <a:pt x="153958" y="24294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B2158-E328-4C12-AF85-2B28DD9C904B}">
      <dsp:nvSpPr>
        <dsp:cNvPr id="0" name=""/>
        <dsp:cNvSpPr/>
      </dsp:nvSpPr>
      <dsp:spPr>
        <a:xfrm>
          <a:off x="2655016" y="3009829"/>
          <a:ext cx="1408273" cy="85672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085191"/>
              <a:satOff val="-5682"/>
              <a:lumOff val="-21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FO/Sekretariat Nordens gröna bälte</a:t>
          </a:r>
        </a:p>
        <a:p>
          <a:pPr marL="0" lvl="0" indent="0" algn="ctr" defTabSz="533400">
            <a:lnSpc>
              <a:spcPct val="90000"/>
            </a:lnSpc>
            <a:spcBef>
              <a:spcPct val="0"/>
            </a:spcBef>
            <a:spcAft>
              <a:spcPct val="35000"/>
            </a:spcAft>
            <a:buNone/>
          </a:pPr>
          <a:r>
            <a:rPr lang="sv-SE" sz="1000" kern="1200" dirty="0"/>
            <a:t>Kari Mette Elden</a:t>
          </a:r>
          <a:br>
            <a:rPr lang="sv-SE" sz="1000" kern="1200" dirty="0"/>
          </a:br>
          <a:r>
            <a:rPr lang="sv-SE" sz="1000" kern="1200" dirty="0" err="1"/>
            <a:t>Sidsel</a:t>
          </a:r>
          <a:r>
            <a:rPr lang="sv-SE" sz="1000" kern="1200" dirty="0"/>
            <a:t> Trønsdal</a:t>
          </a:r>
        </a:p>
      </dsp:txBody>
      <dsp:txXfrm>
        <a:off x="2680109" y="3034922"/>
        <a:ext cx="1358087" cy="806535"/>
      </dsp:txXfrm>
    </dsp:sp>
    <dsp:sp modelId="{A492C1AC-8AAB-46FE-BF10-BFC58FF4D695}">
      <dsp:nvSpPr>
        <dsp:cNvPr id="0" name=""/>
        <dsp:cNvSpPr/>
      </dsp:nvSpPr>
      <dsp:spPr>
        <a:xfrm>
          <a:off x="4161730" y="571"/>
          <a:ext cx="1788594" cy="1048721"/>
        </a:xfrm>
        <a:prstGeom prst="roundRect">
          <a:avLst>
            <a:gd name="adj" fmla="val 10000"/>
          </a:avLst>
        </a:prstGeom>
        <a:solidFill>
          <a:schemeClr val="accent5">
            <a:hueOff val="-7353344"/>
            <a:satOff val="-10228"/>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sv-SE" sz="1800" kern="1200" dirty="0"/>
            <a:t>Övervaknings-och styrkommittéer</a:t>
          </a:r>
        </a:p>
      </dsp:txBody>
      <dsp:txXfrm>
        <a:off x="4192446" y="31287"/>
        <a:ext cx="1727162" cy="987289"/>
      </dsp:txXfrm>
    </dsp:sp>
    <dsp:sp modelId="{A73F1E27-CE62-44A0-94A5-73FAF0BDCA8B}">
      <dsp:nvSpPr>
        <dsp:cNvPr id="0" name=""/>
        <dsp:cNvSpPr/>
      </dsp:nvSpPr>
      <dsp:spPr>
        <a:xfrm>
          <a:off x="4340589" y="1049292"/>
          <a:ext cx="254332" cy="525776"/>
        </a:xfrm>
        <a:custGeom>
          <a:avLst/>
          <a:gdLst/>
          <a:ahLst/>
          <a:cxnLst/>
          <a:rect l="0" t="0" r="0" b="0"/>
          <a:pathLst>
            <a:path>
              <a:moveTo>
                <a:pt x="0" y="0"/>
              </a:moveTo>
              <a:lnTo>
                <a:pt x="0" y="525776"/>
              </a:lnTo>
              <a:lnTo>
                <a:pt x="254332" y="52577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B36DB3-8CBD-4FF2-9996-0D229993490A}">
      <dsp:nvSpPr>
        <dsp:cNvPr id="0" name=""/>
        <dsp:cNvSpPr/>
      </dsp:nvSpPr>
      <dsp:spPr>
        <a:xfrm>
          <a:off x="4594922" y="1224551"/>
          <a:ext cx="1726970" cy="7010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Övervakningskommittén</a:t>
          </a:r>
          <a:r>
            <a:rPr lang="sv-SE" sz="1200" kern="1200" dirty="0"/>
            <a:t>, delområdesöverskridande</a:t>
          </a:r>
        </a:p>
        <a:p>
          <a:pPr marL="0" lvl="0" indent="0" algn="ctr" defTabSz="533400">
            <a:lnSpc>
              <a:spcPct val="90000"/>
            </a:lnSpc>
            <a:spcBef>
              <a:spcPct val="0"/>
            </a:spcBef>
            <a:spcAft>
              <a:spcPct val="35000"/>
            </a:spcAft>
            <a:buNone/>
          </a:pPr>
          <a:r>
            <a:rPr lang="sv-SE" sz="1200" kern="1200" dirty="0"/>
            <a:t>projekt</a:t>
          </a:r>
        </a:p>
      </dsp:txBody>
      <dsp:txXfrm>
        <a:off x="4615455" y="1245084"/>
        <a:ext cx="1685904" cy="659969"/>
      </dsp:txXfrm>
    </dsp:sp>
    <dsp:sp modelId="{074AAC8F-92D6-4F91-94C8-24A372A19EE6}">
      <dsp:nvSpPr>
        <dsp:cNvPr id="0" name=""/>
        <dsp:cNvSpPr/>
      </dsp:nvSpPr>
      <dsp:spPr>
        <a:xfrm>
          <a:off x="4340589" y="1049292"/>
          <a:ext cx="188390" cy="1402071"/>
        </a:xfrm>
        <a:custGeom>
          <a:avLst/>
          <a:gdLst/>
          <a:ahLst/>
          <a:cxnLst/>
          <a:rect l="0" t="0" r="0" b="0"/>
          <a:pathLst>
            <a:path>
              <a:moveTo>
                <a:pt x="0" y="0"/>
              </a:moveTo>
              <a:lnTo>
                <a:pt x="0" y="1402071"/>
              </a:lnTo>
              <a:lnTo>
                <a:pt x="188390" y="140207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44B4BC-8B47-4380-BF87-B201428E9500}">
      <dsp:nvSpPr>
        <dsp:cNvPr id="0" name=""/>
        <dsp:cNvSpPr/>
      </dsp:nvSpPr>
      <dsp:spPr>
        <a:xfrm>
          <a:off x="4528980" y="2100846"/>
          <a:ext cx="1803366" cy="7010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5719268"/>
              <a:satOff val="-7955"/>
              <a:lumOff val="-30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Styrkommittén </a:t>
          </a:r>
        </a:p>
        <a:p>
          <a:pPr marL="0" lvl="0" indent="0" algn="ctr" defTabSz="533400">
            <a:lnSpc>
              <a:spcPct val="90000"/>
            </a:lnSpc>
            <a:spcBef>
              <a:spcPct val="0"/>
            </a:spcBef>
            <a:spcAft>
              <a:spcPct val="35000"/>
            </a:spcAft>
            <a:buNone/>
          </a:pPr>
          <a:r>
            <a:rPr lang="sv-SE" sz="1200" kern="1200" dirty="0"/>
            <a:t>Gränslöst samarbete</a:t>
          </a:r>
        </a:p>
      </dsp:txBody>
      <dsp:txXfrm>
        <a:off x="4549513" y="2121379"/>
        <a:ext cx="1762300" cy="659969"/>
      </dsp:txXfrm>
    </dsp:sp>
    <dsp:sp modelId="{FA070489-4F26-4CDE-BFF2-4D064C63B9DF}">
      <dsp:nvSpPr>
        <dsp:cNvPr id="0" name=""/>
        <dsp:cNvSpPr/>
      </dsp:nvSpPr>
      <dsp:spPr>
        <a:xfrm>
          <a:off x="4340589" y="1049292"/>
          <a:ext cx="254332" cy="2278365"/>
        </a:xfrm>
        <a:custGeom>
          <a:avLst/>
          <a:gdLst/>
          <a:ahLst/>
          <a:cxnLst/>
          <a:rect l="0" t="0" r="0" b="0"/>
          <a:pathLst>
            <a:path>
              <a:moveTo>
                <a:pt x="0" y="0"/>
              </a:moveTo>
              <a:lnTo>
                <a:pt x="0" y="2278365"/>
              </a:lnTo>
              <a:lnTo>
                <a:pt x="254332" y="227836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2E40F8-E9BA-4025-9576-7C02B3DD13CD}">
      <dsp:nvSpPr>
        <dsp:cNvPr id="0" name=""/>
        <dsp:cNvSpPr/>
      </dsp:nvSpPr>
      <dsp:spPr>
        <a:xfrm>
          <a:off x="4594922" y="2977140"/>
          <a:ext cx="1744748" cy="70103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536306"/>
              <a:satOff val="-9092"/>
              <a:lumOff val="-34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Styrkommittén</a:t>
          </a:r>
          <a:r>
            <a:rPr lang="sv-SE" sz="1200" kern="1200" dirty="0"/>
            <a:t> </a:t>
          </a:r>
        </a:p>
        <a:p>
          <a:pPr marL="0" lvl="0" indent="0" algn="ctr" defTabSz="533400">
            <a:lnSpc>
              <a:spcPct val="90000"/>
            </a:lnSpc>
            <a:spcBef>
              <a:spcPct val="0"/>
            </a:spcBef>
            <a:spcAft>
              <a:spcPct val="35000"/>
            </a:spcAft>
            <a:buNone/>
          </a:pPr>
          <a:r>
            <a:rPr lang="sv-SE" sz="1200" kern="1200" dirty="0"/>
            <a:t>Inre Skandinavien</a:t>
          </a:r>
        </a:p>
      </dsp:txBody>
      <dsp:txXfrm>
        <a:off x="4615455" y="2997673"/>
        <a:ext cx="1703682" cy="659969"/>
      </dsp:txXfrm>
    </dsp:sp>
    <dsp:sp modelId="{10690E75-B405-4617-A6D8-4A4C85A9A4A9}">
      <dsp:nvSpPr>
        <dsp:cNvPr id="0" name=""/>
        <dsp:cNvSpPr/>
      </dsp:nvSpPr>
      <dsp:spPr>
        <a:xfrm>
          <a:off x="4340589" y="1049292"/>
          <a:ext cx="233290" cy="3151414"/>
        </a:xfrm>
        <a:custGeom>
          <a:avLst/>
          <a:gdLst/>
          <a:ahLst/>
          <a:cxnLst/>
          <a:rect l="0" t="0" r="0" b="0"/>
          <a:pathLst>
            <a:path>
              <a:moveTo>
                <a:pt x="0" y="0"/>
              </a:moveTo>
              <a:lnTo>
                <a:pt x="0" y="3151414"/>
              </a:lnTo>
              <a:lnTo>
                <a:pt x="233290" y="31514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03005C-91C9-41A6-B48C-A4C74FAF33D8}">
      <dsp:nvSpPr>
        <dsp:cNvPr id="0" name=""/>
        <dsp:cNvSpPr/>
      </dsp:nvSpPr>
      <dsp:spPr>
        <a:xfrm>
          <a:off x="4573880" y="3854006"/>
          <a:ext cx="1758802" cy="69340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sv-SE" sz="1200" b="1" kern="1200" dirty="0"/>
            <a:t>Styrkommittén </a:t>
          </a:r>
        </a:p>
        <a:p>
          <a:pPr marL="0" lvl="0" indent="0" algn="ctr" defTabSz="533400">
            <a:lnSpc>
              <a:spcPct val="90000"/>
            </a:lnSpc>
            <a:spcBef>
              <a:spcPct val="0"/>
            </a:spcBef>
            <a:spcAft>
              <a:spcPct val="35000"/>
            </a:spcAft>
            <a:buNone/>
          </a:pPr>
          <a:r>
            <a:rPr lang="sv-SE" sz="1200" b="0" kern="1200" dirty="0"/>
            <a:t>Nordens </a:t>
          </a:r>
          <a:r>
            <a:rPr lang="sv-SE" sz="1200" kern="1200" dirty="0"/>
            <a:t>Gröna Bälte</a:t>
          </a:r>
        </a:p>
      </dsp:txBody>
      <dsp:txXfrm>
        <a:off x="4594189" y="3874315"/>
        <a:ext cx="1718184" cy="652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4440F-9C88-4B4D-88A2-879554B3EB5C}" type="datetimeFigureOut">
              <a:rPr lang="sv-SE" smtClean="0"/>
              <a:t>2016-10-10</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5C58D-8760-4B60-88E2-BBFF6FA86008}" type="slidenum">
              <a:rPr lang="sv-SE" smtClean="0"/>
              <a:t>‹#›</a:t>
            </a:fld>
            <a:endParaRPr lang="sv-SE"/>
          </a:p>
        </p:txBody>
      </p:sp>
    </p:spTree>
    <p:extLst>
      <p:ext uri="{BB962C8B-B14F-4D97-AF65-F5344CB8AC3E}">
        <p14:creationId xmlns:p14="http://schemas.microsoft.com/office/powerpoint/2010/main" val="261442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1</a:t>
            </a:fld>
            <a:endParaRPr lang="sv-SE" dirty="0"/>
          </a:p>
        </p:txBody>
      </p:sp>
    </p:spTree>
    <p:extLst>
      <p:ext uri="{BB962C8B-B14F-4D97-AF65-F5344CB8AC3E}">
        <p14:creationId xmlns:p14="http://schemas.microsoft.com/office/powerpoint/2010/main" val="34156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09575" y="877888"/>
            <a:ext cx="5851525" cy="4389437"/>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A8FA733-F960-4DB1-A8A3-4F792F04681A}"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235974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err="1">
                <a:solidFill>
                  <a:srgbClr val="0070C0"/>
                </a:solidFill>
              </a:rPr>
              <a:t>Interreg</a:t>
            </a:r>
            <a:r>
              <a:rPr lang="sv-SE" sz="1200" b="1" dirty="0">
                <a:solidFill>
                  <a:srgbClr val="0070C0"/>
                </a:solidFill>
              </a:rPr>
              <a:t>: Europeiskt territoriellt samarbete</a:t>
            </a:r>
          </a:p>
          <a:p>
            <a:r>
              <a:rPr lang="sv-SE" sz="1200" dirty="0"/>
              <a:t>De territoriella samarbetsprogrammen handlar om att utveckla samarbetet över landsgränserna. De finansieras av Europeiska regionala utvecklingsfonden (ERUF).</a:t>
            </a:r>
          </a:p>
          <a:p>
            <a:pPr marL="0" indent="0">
              <a:buNone/>
            </a:pPr>
            <a:endParaRPr lang="sv-SE" sz="1200" dirty="0"/>
          </a:p>
          <a:p>
            <a:r>
              <a:rPr lang="sv-SE" sz="1200" dirty="0"/>
              <a:t>Europeiskt territoriellt samarbete (ETS), eller </a:t>
            </a:r>
            <a:r>
              <a:rPr lang="sv-SE" sz="1200" dirty="0" err="1"/>
              <a:t>Interreg</a:t>
            </a:r>
            <a:r>
              <a:rPr lang="sv-SE" sz="1200" dirty="0"/>
              <a:t>, syftar till att inom ramen för Sammanhållningspolitiken intensifiera institutionellt samarbete över landsgränser mellan regioner vid Europeiska unionens inre och yttre gränser, regioner inom transnationella områden samt interregionalt samarbete över hela unionen.</a:t>
            </a:r>
            <a:br>
              <a:rPr lang="sv-SE" sz="1200" dirty="0"/>
            </a:br>
            <a:endParaRPr lang="sv-SE" sz="1200" dirty="0"/>
          </a:p>
          <a:p>
            <a:endParaRPr lang="sv-SE" dirty="0"/>
          </a:p>
        </p:txBody>
      </p:sp>
      <p:sp>
        <p:nvSpPr>
          <p:cNvPr id="4" name="Platshållare för bildnummer 3"/>
          <p:cNvSpPr>
            <a:spLocks noGrp="1"/>
          </p:cNvSpPr>
          <p:nvPr>
            <p:ph type="sldNum" sz="quarter" idx="10"/>
          </p:nvPr>
        </p:nvSpPr>
        <p:spPr/>
        <p:txBody>
          <a:bodyPr/>
          <a:lstStyle/>
          <a:p>
            <a:fld id="{CA3C3C6B-F5CB-4EFF-AB56-45D8D0F00C24}"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21207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5</a:t>
            </a:fld>
            <a:endParaRPr lang="sv-SE" dirty="0"/>
          </a:p>
        </p:txBody>
      </p:sp>
    </p:spTree>
    <p:extLst>
      <p:ext uri="{BB962C8B-B14F-4D97-AF65-F5344CB8AC3E}">
        <p14:creationId xmlns:p14="http://schemas.microsoft.com/office/powerpoint/2010/main" val="124428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Styrkommittens uppgift i genomförandeorganisationen är främst att:</a:t>
            </a:r>
          </a:p>
          <a:p>
            <a:r>
              <a:rPr lang="sv-SE" dirty="0"/>
              <a:t>• göra prioriteringar av projektansökningar som föredras samt förorda beslut om medlens användning</a:t>
            </a:r>
          </a:p>
          <a:p>
            <a:r>
              <a:rPr lang="sv-SE" dirty="0"/>
              <a:t>• förorda beslut om ändringar i tidigare beslutade projekt som inte fullföljts enligt villkor</a:t>
            </a:r>
          </a:p>
          <a:p>
            <a:r>
              <a:rPr lang="sv-SE" dirty="0"/>
              <a:t>Det juridiska beslutet fattas av förvaltande myndighet och </a:t>
            </a:r>
            <a:r>
              <a:rPr lang="sv-SE" dirty="0" err="1"/>
              <a:t>forvaltende</a:t>
            </a:r>
            <a:r>
              <a:rPr lang="sv-SE" dirty="0"/>
              <a:t> </a:t>
            </a:r>
            <a:r>
              <a:rPr lang="sv-SE" dirty="0" err="1"/>
              <a:t>organisasjon</a:t>
            </a:r>
            <a:r>
              <a:rPr lang="sv-SE" dirty="0"/>
              <a:t> efter styrkommittéernas prioritering. </a:t>
            </a:r>
          </a:p>
          <a:p>
            <a:r>
              <a:rPr lang="sv-SE" dirty="0"/>
              <a:t>För att ett projekt ska kunna beviljas stöd måste styrkommittéerna ha förordat finansiering av projektet.</a:t>
            </a:r>
          </a:p>
          <a:p>
            <a:endParaRPr lang="sv-SE" dirty="0"/>
          </a:p>
          <a:p>
            <a:r>
              <a:rPr lang="sv-SE" dirty="0"/>
              <a:t>Styrkommittéerna ska i sitt arbete också:</a:t>
            </a:r>
          </a:p>
          <a:p>
            <a:r>
              <a:rPr lang="sv-SE" dirty="0"/>
              <a:t>• följa riktlinjer beträffande urvalskriterier som övervakningskommittén beslutar om</a:t>
            </a:r>
          </a:p>
          <a:p>
            <a:r>
              <a:rPr lang="sv-SE" dirty="0"/>
              <a:t>• ta initiativ och verka initierande i Sverige-Norgeprogrammets genomförande</a:t>
            </a:r>
          </a:p>
          <a:p>
            <a:r>
              <a:rPr lang="sv-SE" dirty="0"/>
              <a:t>• rapportera till övervakningskommittén om programmets framskridande enligt kommitténs anvisningar</a:t>
            </a:r>
          </a:p>
          <a:p>
            <a:r>
              <a:rPr lang="sv-SE" dirty="0"/>
              <a:t>• ta del av lägesrapporteringar och andra rapporteringar från förvaltande myndighet och norsk </a:t>
            </a:r>
            <a:r>
              <a:rPr lang="sv-SE" dirty="0" err="1"/>
              <a:t>forvaltende</a:t>
            </a:r>
            <a:r>
              <a:rPr lang="sv-SE" dirty="0"/>
              <a:t> </a:t>
            </a:r>
            <a:r>
              <a:rPr lang="sv-SE" dirty="0" err="1"/>
              <a:t>organisasjon</a:t>
            </a:r>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6</a:t>
            </a:fld>
            <a:endParaRPr lang="sv-SE" dirty="0"/>
          </a:p>
        </p:txBody>
      </p:sp>
    </p:spTree>
    <p:extLst>
      <p:ext uri="{BB962C8B-B14F-4D97-AF65-F5344CB8AC3E}">
        <p14:creationId xmlns:p14="http://schemas.microsoft.com/office/powerpoint/2010/main" val="349621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100"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solidFill>
                  <a:prstClr val="black"/>
                </a:solidFill>
              </a:rPr>
              <a:pPr/>
              <a:t>7</a:t>
            </a:fld>
            <a:endParaRPr lang="sv-SE">
              <a:solidFill>
                <a:prstClr val="black"/>
              </a:solidFill>
            </a:endParaRPr>
          </a:p>
        </p:txBody>
      </p:sp>
    </p:spTree>
    <p:extLst>
      <p:ext uri="{BB962C8B-B14F-4D97-AF65-F5344CB8AC3E}">
        <p14:creationId xmlns:p14="http://schemas.microsoft.com/office/powerpoint/2010/main" val="393810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Jørn;</a:t>
            </a:r>
          </a:p>
          <a:p>
            <a:r>
              <a:rPr lang="sv-SE" dirty="0"/>
              <a:t>I denne delen skal vi</a:t>
            </a:r>
            <a:r>
              <a:rPr lang="sv-SE" baseline="0" dirty="0"/>
              <a:t> bevege oss mot prosjektutvikling:</a:t>
            </a:r>
            <a:br>
              <a:rPr lang="sv-SE" baseline="0" dirty="0"/>
            </a:br>
            <a:r>
              <a:rPr lang="sv-SE" baseline="0" dirty="0"/>
              <a:t>-Grundläggande kriterier för </a:t>
            </a:r>
            <a:r>
              <a:rPr lang="sv-SE" baseline="0" dirty="0" err="1"/>
              <a:t>Interreg</a:t>
            </a:r>
            <a:r>
              <a:rPr lang="sv-SE" baseline="0" dirty="0"/>
              <a:t> Sverige-Norge</a:t>
            </a:r>
          </a:p>
          <a:p>
            <a:pPr marL="171450" indent="-171450">
              <a:buFontTx/>
              <a:buChar char="-"/>
            </a:pPr>
            <a:r>
              <a:rPr lang="sv-SE" baseline="0" dirty="0" err="1"/>
              <a:t>Hva</a:t>
            </a:r>
            <a:r>
              <a:rPr lang="sv-SE" baseline="0" dirty="0"/>
              <a:t> er lurt å tenke på og, hvordan henger det hele </a:t>
            </a:r>
            <a:r>
              <a:rPr lang="sv-SE" baseline="0" dirty="0" err="1"/>
              <a:t>sammen</a:t>
            </a:r>
            <a:r>
              <a:rPr lang="sv-SE" baseline="0" dirty="0"/>
              <a:t>?</a:t>
            </a:r>
          </a:p>
          <a:p>
            <a:pPr marL="171450" indent="-171450">
              <a:buFontTx/>
              <a:buChar char="-"/>
            </a:pPr>
            <a:endParaRPr lang="sv-SE" baseline="0" dirty="0"/>
          </a:p>
          <a:p>
            <a:pPr marL="171450" indent="-171450">
              <a:buFontTx/>
              <a:buChar char="-"/>
            </a:pPr>
            <a:r>
              <a:rPr lang="sv-SE" u="sng" baseline="0" dirty="0"/>
              <a:t>Å </a:t>
            </a:r>
            <a:r>
              <a:rPr lang="sv-SE" u="sng" baseline="0" dirty="0" err="1"/>
              <a:t>tenke</a:t>
            </a:r>
            <a:r>
              <a:rPr lang="sv-SE" u="sng" baseline="0" dirty="0"/>
              <a:t> på </a:t>
            </a:r>
            <a:r>
              <a:rPr lang="sv-SE" u="sng" baseline="0" dirty="0" err="1"/>
              <a:t>før</a:t>
            </a:r>
            <a:r>
              <a:rPr lang="sv-SE" u="sng" baseline="0" dirty="0"/>
              <a:t> </a:t>
            </a:r>
            <a:r>
              <a:rPr lang="sv-SE" u="sng" baseline="0" dirty="0" err="1"/>
              <a:t>dere</a:t>
            </a:r>
            <a:r>
              <a:rPr lang="sv-SE" u="sng" baseline="0" dirty="0"/>
              <a:t> starter opp: </a:t>
            </a:r>
          </a:p>
          <a:p>
            <a:pPr marL="171450" indent="-171450">
              <a:buFontTx/>
              <a:buChar char="-"/>
            </a:pPr>
            <a:r>
              <a:rPr lang="sv-SE" baseline="0" dirty="0"/>
              <a:t>Känner alla som arbetar i projektet till innehållet i beslutet om stöd?</a:t>
            </a:r>
          </a:p>
          <a:p>
            <a:pPr marL="171450" indent="-171450">
              <a:buFontTx/>
              <a:buChar char="-"/>
            </a:pPr>
            <a:r>
              <a:rPr lang="sv-SE" baseline="0" dirty="0"/>
              <a:t>Har projektet tydliga styrdokument?</a:t>
            </a:r>
          </a:p>
          <a:p>
            <a:pPr marL="171450" indent="-171450">
              <a:buFontTx/>
              <a:buChar char="-"/>
            </a:pPr>
            <a:r>
              <a:rPr lang="sv-SE" baseline="0" dirty="0"/>
              <a:t>Har projektet tillgång till den personal som behövs?</a:t>
            </a:r>
          </a:p>
          <a:p>
            <a:pPr marL="171450" indent="-171450">
              <a:buFontTx/>
              <a:buChar char="-"/>
            </a:pPr>
            <a:r>
              <a:rPr lang="sv-SE" baseline="0" dirty="0"/>
              <a:t>Har ni kompetens att upphandla?</a:t>
            </a:r>
          </a:p>
          <a:p>
            <a:pPr marL="171450" indent="-171450">
              <a:buFontTx/>
              <a:buChar char="-"/>
            </a:pPr>
            <a:r>
              <a:rPr lang="sv-SE" baseline="0" dirty="0"/>
              <a:t>Ska projektet ha en löpande utvärdering?</a:t>
            </a:r>
          </a:p>
          <a:p>
            <a:pPr marL="171450" indent="-171450">
              <a:buFontTx/>
              <a:buChar char="-"/>
            </a:pPr>
            <a:r>
              <a:rPr lang="sv-SE" baseline="0" dirty="0"/>
              <a:t>Är rollerna tydligt definierade och vad som förväntas av varje part? </a:t>
            </a:r>
          </a:p>
          <a:p>
            <a:pPr marL="171450" indent="-171450">
              <a:buFontTx/>
              <a:buChar char="-"/>
            </a:pPr>
            <a:endParaRPr lang="sv-SE" baseline="0" dirty="0"/>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8</a:t>
            </a:fld>
            <a:endParaRPr lang="sv-SE"/>
          </a:p>
        </p:txBody>
      </p:sp>
    </p:spTree>
    <p:extLst>
      <p:ext uri="{BB962C8B-B14F-4D97-AF65-F5344CB8AC3E}">
        <p14:creationId xmlns:p14="http://schemas.microsoft.com/office/powerpoint/2010/main" val="5488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Jørn;</a:t>
            </a:r>
          </a:p>
          <a:p>
            <a:r>
              <a:rPr lang="sv-SE" dirty="0"/>
              <a:t>I denne delen skal vi</a:t>
            </a:r>
            <a:r>
              <a:rPr lang="sv-SE" baseline="0" dirty="0"/>
              <a:t> bevege oss mot prosjektutvikling:</a:t>
            </a:r>
            <a:br>
              <a:rPr lang="sv-SE" baseline="0" dirty="0"/>
            </a:br>
            <a:r>
              <a:rPr lang="sv-SE" baseline="0" dirty="0"/>
              <a:t>-Grundläggande kriterier för </a:t>
            </a:r>
            <a:r>
              <a:rPr lang="sv-SE" baseline="0" dirty="0" err="1"/>
              <a:t>Interreg</a:t>
            </a:r>
            <a:r>
              <a:rPr lang="sv-SE" baseline="0" dirty="0"/>
              <a:t> Sverige-Norge</a:t>
            </a:r>
          </a:p>
          <a:p>
            <a:r>
              <a:rPr lang="sv-SE" baseline="0" dirty="0"/>
              <a:t>- Hva er lurt å tenke på og, hvordan henger det hele sammen?</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9</a:t>
            </a:fld>
            <a:endParaRPr lang="sv-SE"/>
          </a:p>
        </p:txBody>
      </p:sp>
    </p:spTree>
    <p:extLst>
      <p:ext uri="{BB962C8B-B14F-4D97-AF65-F5344CB8AC3E}">
        <p14:creationId xmlns:p14="http://schemas.microsoft.com/office/powerpoint/2010/main" val="138486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Jørn;</a:t>
            </a:r>
          </a:p>
          <a:p>
            <a:r>
              <a:rPr lang="sv-SE" dirty="0"/>
              <a:t>I denne delen skal vi</a:t>
            </a:r>
            <a:r>
              <a:rPr lang="sv-SE" baseline="0" dirty="0"/>
              <a:t> bevege oss mot prosjektutvikling:</a:t>
            </a:r>
            <a:br>
              <a:rPr lang="sv-SE" baseline="0" dirty="0"/>
            </a:br>
            <a:r>
              <a:rPr lang="sv-SE" baseline="0" dirty="0"/>
              <a:t>-Grundläggande kriterier för </a:t>
            </a:r>
            <a:r>
              <a:rPr lang="sv-SE" baseline="0" dirty="0" err="1"/>
              <a:t>Interreg</a:t>
            </a:r>
            <a:r>
              <a:rPr lang="sv-SE" baseline="0" dirty="0"/>
              <a:t> Sverige-Norge</a:t>
            </a:r>
          </a:p>
          <a:p>
            <a:r>
              <a:rPr lang="sv-SE" baseline="0" dirty="0"/>
              <a:t>- Hva er lurt å tenke på og, hvordan henger det hele sammen?</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D8F9A725-6B89-44E5-9EFE-6338DEC0B85E}" type="slidenum">
              <a:rPr lang="sv-SE" smtClean="0"/>
              <a:t>10</a:t>
            </a:fld>
            <a:endParaRPr lang="sv-SE"/>
          </a:p>
        </p:txBody>
      </p:sp>
    </p:spTree>
    <p:extLst>
      <p:ext uri="{BB962C8B-B14F-4D97-AF65-F5344CB8AC3E}">
        <p14:creationId xmlns:p14="http://schemas.microsoft.com/office/powerpoint/2010/main" val="14312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
        <p:nvSpPr>
          <p:cNvPr id="6" name="Slide Number Placeholder 5"/>
          <p:cNvSpPr>
            <a:spLocks noGrp="1"/>
          </p:cNvSpPr>
          <p:nvPr>
            <p:ph type="sldNum" sz="quarter" idx="12"/>
          </p:nvPr>
        </p:nvSpPr>
        <p:spPr>
          <a:xfrm>
            <a:off x="7989570" y="6325021"/>
            <a:ext cx="468630" cy="365125"/>
          </a:xfrm>
        </p:spPr>
        <p:txBody>
          <a:bodyPr/>
          <a:lstStyle/>
          <a:p>
            <a:fld id="{BF6CC7B0-F260-494A-A439-D06042740CEA}" type="slidenum">
              <a:rPr lang="sv-SE" smtClean="0"/>
              <a:t>‹#›</a:t>
            </a:fld>
            <a:endParaRPr lang="sv-SE" dirty="0"/>
          </a:p>
        </p:txBody>
      </p:sp>
      <p:sp>
        <p:nvSpPr>
          <p:cNvPr id="4" name="Rubrik 3"/>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217194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p:txBody>
      </p:sp>
      <p:sp>
        <p:nvSpPr>
          <p:cNvPr id="6" name="Slide Number Placeholder 5"/>
          <p:cNvSpPr>
            <a:spLocks noGrp="1"/>
          </p:cNvSpPr>
          <p:nvPr>
            <p:ph type="sldNum" sz="quarter" idx="12"/>
          </p:nvPr>
        </p:nvSpPr>
        <p:spPr>
          <a:xfrm>
            <a:off x="8046720" y="6311899"/>
            <a:ext cx="468630" cy="365125"/>
          </a:xfrm>
        </p:spPr>
        <p:txBody>
          <a:bodyPr/>
          <a:lstStyle/>
          <a:p>
            <a:fld id="{BF6CC7B0-F260-494A-A439-D06042740CEA}" type="slidenum">
              <a:rPr lang="sv-SE" smtClean="0"/>
              <a:t>‹#›</a:t>
            </a:fld>
            <a:endParaRPr lang="sv-SE" dirty="0"/>
          </a:p>
        </p:txBody>
      </p:sp>
      <p:sp>
        <p:nvSpPr>
          <p:cNvPr id="4" name="Rubrik 3"/>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52489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28650" y="1825625"/>
            <a:ext cx="3794760" cy="403796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03796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Slide Number Placeholder 6"/>
          <p:cNvSpPr>
            <a:spLocks noGrp="1"/>
          </p:cNvSpPr>
          <p:nvPr>
            <p:ph type="sldNum" sz="quarter" idx="12"/>
          </p:nvPr>
        </p:nvSpPr>
        <p:spPr/>
        <p:txBody>
          <a:bodyPr/>
          <a:lstStyle/>
          <a:p>
            <a:fld id="{BF6CC7B0-F260-494A-A439-D06042740CEA}" type="slidenum">
              <a:rPr lang="sv-SE" smtClean="0"/>
              <a:t>‹#›</a:t>
            </a:fld>
            <a:endParaRPr lang="sv-SE"/>
          </a:p>
        </p:txBody>
      </p:sp>
      <p:sp>
        <p:nvSpPr>
          <p:cNvPr id="6" name="Slide Number Placeholder 5"/>
          <p:cNvSpPr txBox="1">
            <a:spLocks/>
          </p:cNvSpPr>
          <p:nvPr userDrawn="1"/>
        </p:nvSpPr>
        <p:spPr>
          <a:xfrm>
            <a:off x="8046720" y="6311899"/>
            <a:ext cx="468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CC7B0-F260-494A-A439-D06042740CEA}" type="slidenum">
              <a:rPr lang="sv-SE" smtClean="0"/>
              <a:pPr/>
              <a:t>‹#›</a:t>
            </a:fld>
            <a:endParaRPr lang="sv-SE" dirty="0"/>
          </a:p>
        </p:txBody>
      </p:sp>
    </p:spTree>
    <p:extLst>
      <p:ext uri="{BB962C8B-B14F-4D97-AF65-F5344CB8AC3E}">
        <p14:creationId xmlns:p14="http://schemas.microsoft.com/office/powerpoint/2010/main" val="257261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29842" y="2505075"/>
            <a:ext cx="3868340" cy="336994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4629151" y="2505075"/>
            <a:ext cx="3806190" cy="336994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9" name="Slide Number Placeholder 8"/>
          <p:cNvSpPr>
            <a:spLocks noGrp="1"/>
          </p:cNvSpPr>
          <p:nvPr>
            <p:ph type="sldNum" sz="quarter" idx="12"/>
          </p:nvPr>
        </p:nvSpPr>
        <p:spPr/>
        <p:txBody>
          <a:bodyPr/>
          <a:lstStyle/>
          <a:p>
            <a:fld id="{BF6CC7B0-F260-494A-A439-D06042740CEA}" type="slidenum">
              <a:rPr lang="sv-SE" smtClean="0"/>
              <a:t>‹#›</a:t>
            </a:fld>
            <a:endParaRPr lang="sv-SE"/>
          </a:p>
        </p:txBody>
      </p:sp>
      <p:sp>
        <p:nvSpPr>
          <p:cNvPr id="8" name="Slide Number Placeholder 5"/>
          <p:cNvSpPr txBox="1">
            <a:spLocks/>
          </p:cNvSpPr>
          <p:nvPr userDrawn="1"/>
        </p:nvSpPr>
        <p:spPr>
          <a:xfrm>
            <a:off x="8046720" y="6311899"/>
            <a:ext cx="468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CC7B0-F260-494A-A439-D06042740CEA}" type="slidenum">
              <a:rPr lang="sv-SE" smtClean="0"/>
              <a:pPr/>
              <a:t>‹#›</a:t>
            </a:fld>
            <a:endParaRPr lang="sv-SE" dirty="0"/>
          </a:p>
        </p:txBody>
      </p:sp>
    </p:spTree>
    <p:extLst>
      <p:ext uri="{BB962C8B-B14F-4D97-AF65-F5344CB8AC3E}">
        <p14:creationId xmlns:p14="http://schemas.microsoft.com/office/powerpoint/2010/main" val="409209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5" name="Slide Number Placeholder 4"/>
          <p:cNvSpPr>
            <a:spLocks noGrp="1"/>
          </p:cNvSpPr>
          <p:nvPr>
            <p:ph type="sldNum" sz="quarter" idx="12"/>
          </p:nvPr>
        </p:nvSpPr>
        <p:spPr/>
        <p:txBody>
          <a:bodyPr/>
          <a:lstStyle/>
          <a:p>
            <a:fld id="{BF6CC7B0-F260-494A-A439-D06042740CEA}" type="slidenum">
              <a:rPr lang="sv-SE" smtClean="0"/>
              <a:t>‹#›</a:t>
            </a:fld>
            <a:endParaRPr lang="sv-SE"/>
          </a:p>
        </p:txBody>
      </p:sp>
      <p:sp>
        <p:nvSpPr>
          <p:cNvPr id="4" name="Slide Number Placeholder 5"/>
          <p:cNvSpPr txBox="1">
            <a:spLocks/>
          </p:cNvSpPr>
          <p:nvPr userDrawn="1"/>
        </p:nvSpPr>
        <p:spPr>
          <a:xfrm>
            <a:off x="8046720" y="6311899"/>
            <a:ext cx="468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CC7B0-F260-494A-A439-D06042740CEA}" type="slidenum">
              <a:rPr lang="sv-SE" smtClean="0"/>
              <a:pPr/>
              <a:t>‹#›</a:t>
            </a:fld>
            <a:endParaRPr lang="sv-SE" dirty="0"/>
          </a:p>
        </p:txBody>
      </p:sp>
    </p:spTree>
    <p:extLst>
      <p:ext uri="{BB962C8B-B14F-4D97-AF65-F5344CB8AC3E}">
        <p14:creationId xmlns:p14="http://schemas.microsoft.com/office/powerpoint/2010/main" val="189871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6CC7B0-F260-494A-A439-D06042740CEA}" type="slidenum">
              <a:rPr lang="sv-SE" smtClean="0"/>
              <a:t>‹#›</a:t>
            </a:fld>
            <a:endParaRPr lang="sv-SE"/>
          </a:p>
        </p:txBody>
      </p:sp>
      <p:sp>
        <p:nvSpPr>
          <p:cNvPr id="3" name="Slide Number Placeholder 5"/>
          <p:cNvSpPr txBox="1">
            <a:spLocks/>
          </p:cNvSpPr>
          <p:nvPr userDrawn="1"/>
        </p:nvSpPr>
        <p:spPr>
          <a:xfrm>
            <a:off x="8046720" y="6311899"/>
            <a:ext cx="46863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6CC7B0-F260-494A-A439-D06042740CEA}" type="slidenum">
              <a:rPr lang="sv-SE" smtClean="0"/>
              <a:pPr/>
              <a:t>‹#›</a:t>
            </a:fld>
            <a:endParaRPr lang="sv-SE" dirty="0"/>
          </a:p>
        </p:txBody>
      </p:sp>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82187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4C408B9-CD01-45B9-AA8A-4A64681A2E99}" type="datetimeFigureOut">
              <a:rPr lang="nb-NO" smtClean="0"/>
              <a:t>10.10.2016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5323955-014F-46D9-A330-8376E2408BD7}" type="slidenum">
              <a:rPr lang="nb-NO" smtClean="0"/>
              <a:t>‹#›</a:t>
            </a:fld>
            <a:endParaRPr lang="nb-NO"/>
          </a:p>
        </p:txBody>
      </p:sp>
    </p:spTree>
    <p:extLst>
      <p:ext uri="{BB962C8B-B14F-4D97-AF65-F5344CB8AC3E}">
        <p14:creationId xmlns:p14="http://schemas.microsoft.com/office/powerpoint/2010/main" val="1273635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4C408B9-CD01-45B9-AA8A-4A64681A2E99}" type="datetimeFigureOut">
              <a:rPr lang="nb-NO" smtClean="0"/>
              <a:t>10.10.2016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5323955-014F-46D9-A330-8376E2408BD7}" type="slidenum">
              <a:rPr lang="nb-NO" smtClean="0"/>
              <a:t>‹#›</a:t>
            </a:fld>
            <a:endParaRPr lang="nb-NO"/>
          </a:p>
        </p:txBody>
      </p:sp>
    </p:spTree>
    <p:extLst>
      <p:ext uri="{BB962C8B-B14F-4D97-AF65-F5344CB8AC3E}">
        <p14:creationId xmlns:p14="http://schemas.microsoft.com/office/powerpoint/2010/main" val="105251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BBD08-EDBA-4288-88CE-76567E5EE91D}" type="datetimeFigureOut">
              <a:rPr lang="nb-NO" smtClean="0">
                <a:solidFill>
                  <a:prstClr val="black">
                    <a:tint val="75000"/>
                  </a:prstClr>
                </a:solidFill>
              </a:rPr>
              <a:pPr/>
              <a:t>10.10.2016</a:t>
            </a:fld>
            <a:endParaRPr lang="nb-NO">
              <a:solidFill>
                <a:prstClr val="black">
                  <a:tint val="75000"/>
                </a:prstClr>
              </a:solidFill>
            </a:endParaRPr>
          </a:p>
        </p:txBody>
      </p:sp>
      <p:sp>
        <p:nvSpPr>
          <p:cNvPr id="3" name="Footer Placeholder 2"/>
          <p:cNvSpPr>
            <a:spLocks noGrp="1"/>
          </p:cNvSpPr>
          <p:nvPr>
            <p:ph type="ftr" sz="quarter" idx="11"/>
          </p:nvPr>
        </p:nvSpPr>
        <p:spPr/>
        <p:txBody>
          <a:bodyPr/>
          <a:lstStyle/>
          <a:p>
            <a:endParaRPr lang="nb-NO">
              <a:solidFill>
                <a:prstClr val="black">
                  <a:tint val="75000"/>
                </a:prstClr>
              </a:solidFill>
            </a:endParaRPr>
          </a:p>
        </p:txBody>
      </p:sp>
      <p:sp>
        <p:nvSpPr>
          <p:cNvPr id="4" name="Slide Number Placeholder 3"/>
          <p:cNvSpPr>
            <a:spLocks noGrp="1"/>
          </p:cNvSpPr>
          <p:nvPr>
            <p:ph type="sldNum" sz="quarter" idx="12"/>
          </p:nvPr>
        </p:nvSpPr>
        <p:spPr/>
        <p:txBody>
          <a:bodyPr/>
          <a:lstStyle/>
          <a:p>
            <a:fld id="{042A5050-6CDD-4069-8EC2-D2ADAF813C37}"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59874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jpe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628650" y="1825625"/>
            <a:ext cx="7886700" cy="3935095"/>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p:txBody>
      </p:sp>
      <p:sp>
        <p:nvSpPr>
          <p:cNvPr id="6" name="Slide Number Placeholder 5"/>
          <p:cNvSpPr>
            <a:spLocks noGrp="1"/>
          </p:cNvSpPr>
          <p:nvPr>
            <p:ph type="sldNum" sz="quarter" idx="4"/>
          </p:nvPr>
        </p:nvSpPr>
        <p:spPr>
          <a:xfrm>
            <a:off x="9809018" y="4001294"/>
            <a:ext cx="4686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CC7B0-F260-494A-A439-D06042740CEA}" type="slidenum">
              <a:rPr lang="sv-SE" smtClean="0"/>
              <a:t>‹#›</a:t>
            </a:fld>
            <a:endParaRPr lang="sv-SE" dirty="0"/>
          </a:p>
        </p:txBody>
      </p:sp>
      <p:pic>
        <p:nvPicPr>
          <p:cNvPr id="8" name="Bildobjekt 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4553613" y="6081935"/>
            <a:ext cx="764518" cy="529685"/>
          </a:xfrm>
          <a:prstGeom prst="rect">
            <a:avLst/>
          </a:prstGeom>
        </p:spPr>
      </p:pic>
      <p:pic>
        <p:nvPicPr>
          <p:cNvPr id="9" name="Bildobjekt 8"/>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3808172" y="6099863"/>
            <a:ext cx="577862" cy="511757"/>
          </a:xfrm>
          <a:prstGeom prst="rect">
            <a:avLst/>
          </a:prstGeom>
        </p:spPr>
      </p:pic>
      <p:pic>
        <p:nvPicPr>
          <p:cNvPr id="10" name="Bildobjekt 9"/>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485710" y="6096939"/>
            <a:ext cx="591522" cy="514681"/>
          </a:xfrm>
          <a:prstGeom prst="rect">
            <a:avLst/>
          </a:prstGeom>
        </p:spPr>
      </p:pic>
      <p:pic>
        <p:nvPicPr>
          <p:cNvPr id="11" name="Bildobjekt 10"/>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373613" y="6059863"/>
            <a:ext cx="343637" cy="551757"/>
          </a:xfrm>
          <a:prstGeom prst="rect">
            <a:avLst/>
          </a:prstGeom>
        </p:spPr>
      </p:pic>
      <p:pic>
        <p:nvPicPr>
          <p:cNvPr id="12" name="Bildobjekt 11"/>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6244811" y="6247819"/>
            <a:ext cx="961225" cy="363801"/>
          </a:xfrm>
          <a:prstGeom prst="rect">
            <a:avLst/>
          </a:prstGeom>
        </p:spPr>
      </p:pic>
      <p:pic>
        <p:nvPicPr>
          <p:cNvPr id="13" name="Platshållare för innehåll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9142" y="6019949"/>
            <a:ext cx="2071806" cy="577701"/>
          </a:xfrm>
          <a:prstGeom prst="rect">
            <a:avLst/>
          </a:prstGeom>
        </p:spPr>
      </p:pic>
    </p:spTree>
    <p:extLst>
      <p:ext uri="{BB962C8B-B14F-4D97-AF65-F5344CB8AC3E}">
        <p14:creationId xmlns:p14="http://schemas.microsoft.com/office/powerpoint/2010/main" val="4044977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hf hdr="0" ftr="0" dt="0"/>
  <p:txStyles>
    <p:titleStyle>
      <a:lvl1pPr algn="l" defTabSz="914400" rtl="0" eaLnBrk="1" latinLnBrk="0" hangingPunct="1">
        <a:lnSpc>
          <a:spcPct val="90000"/>
        </a:lnSpc>
        <a:spcBef>
          <a:spcPct val="0"/>
        </a:spcBef>
        <a:buNone/>
        <a:defRPr sz="4400" kern="1200" baseline="0">
          <a:solidFill>
            <a:srgbClr val="0033C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6"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286000" y="190500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Plassholder for tekst 11"/>
          <p:cNvSpPr>
            <a:spLocks noGrp="1"/>
          </p:cNvSpPr>
          <p:nvPr>
            <p:ph type="body" sz="half" idx="2"/>
          </p:nvPr>
        </p:nvSpPr>
        <p:spPr>
          <a:xfrm>
            <a:off x="560568" y="1345562"/>
            <a:ext cx="3424203" cy="3965767"/>
          </a:xfrm>
        </p:spPr>
        <p:txBody>
          <a:bodyPr>
            <a:normAutofit/>
          </a:bodyPr>
          <a:lstStyle/>
          <a:p>
            <a:endParaRPr lang="nb-NO" sz="2700" b="1" dirty="0">
              <a:solidFill>
                <a:schemeClr val="accent1">
                  <a:lumMod val="75000"/>
                </a:schemeClr>
              </a:solidFill>
            </a:endParaRPr>
          </a:p>
          <a:p>
            <a:endParaRPr lang="nb-NO" sz="2700" b="1" dirty="0">
              <a:solidFill>
                <a:schemeClr val="accent1">
                  <a:lumMod val="75000"/>
                </a:schemeClr>
              </a:solidFill>
            </a:endParaRPr>
          </a:p>
          <a:p>
            <a:r>
              <a:rPr lang="nb-NO" sz="2000" dirty="0">
                <a:solidFill>
                  <a:schemeClr val="accent1">
                    <a:lumMod val="75000"/>
                  </a:schemeClr>
                </a:solidFill>
              </a:rPr>
              <a:t>Interreg </a:t>
            </a:r>
            <a:br>
              <a:rPr lang="nb-NO" sz="2000" dirty="0">
                <a:solidFill>
                  <a:schemeClr val="accent1">
                    <a:lumMod val="75000"/>
                  </a:schemeClr>
                </a:solidFill>
              </a:rPr>
            </a:br>
            <a:r>
              <a:rPr lang="nb-NO" sz="2000" dirty="0">
                <a:solidFill>
                  <a:schemeClr val="accent1">
                    <a:lumMod val="75000"/>
                  </a:schemeClr>
                </a:solidFill>
              </a:rPr>
              <a:t>Sverige-Norge 2014-2020</a:t>
            </a:r>
          </a:p>
          <a:p>
            <a:endParaRPr lang="nb-NO" sz="2700" b="1" dirty="0">
              <a:solidFill>
                <a:schemeClr val="accent1">
                  <a:lumMod val="75000"/>
                </a:schemeClr>
              </a:solidFill>
            </a:endParaRPr>
          </a:p>
          <a:p>
            <a:endParaRPr lang="nb-NO" sz="1275" b="1" dirty="0">
              <a:solidFill>
                <a:schemeClr val="accent1">
                  <a:lumMod val="75000"/>
                </a:schemeClr>
              </a:solidFill>
            </a:endParaRPr>
          </a:p>
          <a:p>
            <a:endParaRPr lang="nb-NO" sz="1425" b="1"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1</a:t>
            </a:fld>
            <a:endParaRPr lang="sv-SE" dirty="0"/>
          </a:p>
        </p:txBody>
      </p:sp>
      <p:pic>
        <p:nvPicPr>
          <p:cNvPr id="13" name="Picture 8"/>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057930" y="1345563"/>
            <a:ext cx="3938945" cy="3965767"/>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4" name="TekstSylinder 11"/>
          <p:cNvSpPr txBox="1"/>
          <p:nvPr/>
        </p:nvSpPr>
        <p:spPr>
          <a:xfrm>
            <a:off x="501845" y="481068"/>
            <a:ext cx="6162264" cy="584775"/>
          </a:xfrm>
          <a:prstGeom prst="rect">
            <a:avLst/>
          </a:prstGeom>
          <a:noFill/>
        </p:spPr>
        <p:txBody>
          <a:bodyPr wrap="none" rtlCol="0">
            <a:spAutoFit/>
          </a:bodyPr>
          <a:lstStyle/>
          <a:p>
            <a:r>
              <a:rPr lang="nb-NO" sz="3200" dirty="0">
                <a:solidFill>
                  <a:schemeClr val="bg2">
                    <a:lumMod val="25000"/>
                  </a:schemeClr>
                </a:solidFill>
                <a:latin typeface="+mj-lt"/>
              </a:rPr>
              <a:t>Utdanningsdag for nye prosjekteiere</a:t>
            </a:r>
          </a:p>
        </p:txBody>
      </p:sp>
    </p:spTree>
    <p:extLst>
      <p:ext uri="{BB962C8B-B14F-4D97-AF65-F5344CB8AC3E}">
        <p14:creationId xmlns:p14="http://schemas.microsoft.com/office/powerpoint/2010/main" val="283542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tekst 11"/>
          <p:cNvSpPr>
            <a:spLocks noGrp="1"/>
          </p:cNvSpPr>
          <p:nvPr>
            <p:ph type="body" sz="half" idx="2"/>
          </p:nvPr>
        </p:nvSpPr>
        <p:spPr>
          <a:xfrm>
            <a:off x="362092" y="71841"/>
            <a:ext cx="1329588" cy="1052904"/>
          </a:xfrm>
        </p:spPr>
        <p:txBody>
          <a:bodyPr>
            <a:normAutofit/>
          </a:bodyPr>
          <a:lstStyle/>
          <a:p>
            <a:endParaRPr lang="nb-NO" sz="3600" b="1" dirty="0">
              <a:solidFill>
                <a:schemeClr val="accent1">
                  <a:lumMod val="75000"/>
                </a:schemeClr>
              </a:solidFill>
            </a:endParaRPr>
          </a:p>
          <a:p>
            <a:endParaRPr lang="nb-NO" sz="3600" b="1" dirty="0">
              <a:solidFill>
                <a:schemeClr val="accent1">
                  <a:lumMod val="75000"/>
                </a:schemeClr>
              </a:solidFill>
            </a:endParaRPr>
          </a:p>
          <a:p>
            <a:endParaRPr lang="nb-NO" sz="2800" b="1" dirty="0">
              <a:solidFill>
                <a:schemeClr val="accent1">
                  <a:lumMod val="75000"/>
                </a:schemeClr>
              </a:solidFill>
            </a:endParaRPr>
          </a:p>
          <a:p>
            <a:endParaRPr lang="nb-NO" sz="1900" b="1"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10</a:t>
            </a:fld>
            <a:endParaRPr lang="sv-SE" dirty="0"/>
          </a:p>
        </p:txBody>
      </p:sp>
      <p:sp>
        <p:nvSpPr>
          <p:cNvPr id="15" name="textruta 14"/>
          <p:cNvSpPr txBox="1"/>
          <p:nvPr/>
        </p:nvSpPr>
        <p:spPr>
          <a:xfrm>
            <a:off x="524272" y="521862"/>
            <a:ext cx="7164020" cy="523220"/>
          </a:xfrm>
          <a:prstGeom prst="rect">
            <a:avLst/>
          </a:prstGeom>
          <a:noFill/>
        </p:spPr>
        <p:txBody>
          <a:bodyPr wrap="square" rtlCol="0">
            <a:spAutoFit/>
          </a:bodyPr>
          <a:lstStyle/>
          <a:p>
            <a:r>
              <a:rPr lang="sv-SE" sz="2800" b="1" dirty="0">
                <a:solidFill>
                  <a:schemeClr val="bg2">
                    <a:lumMod val="25000"/>
                  </a:schemeClr>
                </a:solidFill>
                <a:latin typeface="+mj-lt"/>
              </a:rPr>
              <a:t>Ändringsbeslut</a:t>
            </a:r>
          </a:p>
        </p:txBody>
      </p:sp>
      <p:sp>
        <p:nvSpPr>
          <p:cNvPr id="16" name="textruta 15"/>
          <p:cNvSpPr txBox="1"/>
          <p:nvPr/>
        </p:nvSpPr>
        <p:spPr>
          <a:xfrm>
            <a:off x="539551" y="1124744"/>
            <a:ext cx="6572449" cy="4862870"/>
          </a:xfrm>
          <a:prstGeom prst="rect">
            <a:avLst/>
          </a:prstGeom>
          <a:noFill/>
        </p:spPr>
        <p:txBody>
          <a:bodyPr wrap="square" rtlCol="0">
            <a:spAutoFit/>
          </a:bodyPr>
          <a:lstStyle/>
          <a:p>
            <a:r>
              <a:rPr lang="sv-SE" b="1" dirty="0">
                <a:solidFill>
                  <a:srgbClr val="FF0000"/>
                </a:solidFill>
              </a:rPr>
              <a:t> </a:t>
            </a:r>
          </a:p>
          <a:p>
            <a:r>
              <a:rPr lang="sv-SE" sz="1600" b="1" dirty="0"/>
              <a:t>Når </a:t>
            </a:r>
            <a:r>
              <a:rPr lang="sv-SE" sz="1600" b="1" dirty="0" err="1"/>
              <a:t>kreves</a:t>
            </a:r>
            <a:r>
              <a:rPr lang="sv-SE" sz="1600" b="1" dirty="0"/>
              <a:t> det </a:t>
            </a:r>
            <a:r>
              <a:rPr lang="sv-SE" sz="1600" b="1" dirty="0" err="1"/>
              <a:t>endringsbeslut</a:t>
            </a:r>
            <a:r>
              <a:rPr lang="sv-SE" sz="1600" b="1" dirty="0"/>
              <a:t>? </a:t>
            </a:r>
          </a:p>
          <a:p>
            <a:pPr marL="285750" indent="-285750">
              <a:buFontTx/>
              <a:buChar char="-"/>
            </a:pPr>
            <a:r>
              <a:rPr lang="sv-SE" sz="1600" dirty="0"/>
              <a:t>Flytta kostnader mellan kostnadsslag om mer än 20 procent eller 5 000 EUR.</a:t>
            </a:r>
          </a:p>
          <a:p>
            <a:pPr marL="285750" indent="-285750">
              <a:buFontTx/>
              <a:buChar char="-"/>
            </a:pPr>
            <a:r>
              <a:rPr lang="sv-SE" sz="1600" dirty="0"/>
              <a:t>Stora förändringar av projektet t.ex. vad gäller aktiviteter</a:t>
            </a:r>
          </a:p>
          <a:p>
            <a:pPr marL="285750" indent="-285750">
              <a:buFontTx/>
              <a:buChar char="-"/>
            </a:pPr>
            <a:r>
              <a:rPr lang="sv-SE" sz="1600" dirty="0"/>
              <a:t>Reiser </a:t>
            </a:r>
            <a:r>
              <a:rPr lang="sv-SE" sz="1600" dirty="0" err="1"/>
              <a:t>utenfor</a:t>
            </a:r>
            <a:r>
              <a:rPr lang="sv-SE" sz="1600" dirty="0"/>
              <a:t> programområdet som </a:t>
            </a:r>
            <a:r>
              <a:rPr lang="sv-SE" sz="1600" dirty="0" err="1"/>
              <a:t>ikke</a:t>
            </a:r>
            <a:r>
              <a:rPr lang="sv-SE" sz="1600" dirty="0"/>
              <a:t> er </a:t>
            </a:r>
            <a:r>
              <a:rPr lang="sv-SE" sz="1600" dirty="0" err="1"/>
              <a:t>nevnt</a:t>
            </a:r>
            <a:r>
              <a:rPr lang="sv-SE" sz="1600" dirty="0"/>
              <a:t> i </a:t>
            </a:r>
            <a:r>
              <a:rPr lang="sv-SE" sz="1600" dirty="0" err="1"/>
              <a:t>søknaden</a:t>
            </a:r>
            <a:r>
              <a:rPr lang="sv-SE" sz="1600" dirty="0"/>
              <a:t>.</a:t>
            </a:r>
          </a:p>
          <a:p>
            <a:pPr marL="285750" indent="-285750">
              <a:buFontTx/>
              <a:buChar char="-"/>
            </a:pPr>
            <a:r>
              <a:rPr lang="sv-SE" sz="1600" dirty="0"/>
              <a:t>Förändring av rekvireringens perioder.</a:t>
            </a:r>
          </a:p>
          <a:p>
            <a:pPr marL="285750" indent="-285750">
              <a:buFontTx/>
              <a:buChar char="-"/>
            </a:pPr>
            <a:r>
              <a:rPr lang="sv-SE" sz="1600" dirty="0"/>
              <a:t>Förlängning av projektperioden.</a:t>
            </a:r>
          </a:p>
          <a:p>
            <a:pPr marL="285750" indent="-285750">
              <a:buFontTx/>
              <a:buChar char="-"/>
            </a:pPr>
            <a:r>
              <a:rPr lang="sv-SE" sz="1600" dirty="0"/>
              <a:t>Avhopp, byte av medsökande eller medfinansiärer.</a:t>
            </a:r>
          </a:p>
          <a:p>
            <a:pPr marL="285750" indent="-285750">
              <a:buFontTx/>
              <a:buChar char="-"/>
            </a:pPr>
            <a:endParaRPr lang="sv-SE" sz="1600" dirty="0"/>
          </a:p>
          <a:p>
            <a:r>
              <a:rPr lang="sv-SE" sz="1600" dirty="0" err="1"/>
              <a:t>Begrunn</a:t>
            </a:r>
            <a:r>
              <a:rPr lang="sv-SE" sz="1600" dirty="0"/>
              <a:t> </a:t>
            </a:r>
            <a:r>
              <a:rPr lang="sv-SE" sz="1600" dirty="0" err="1"/>
              <a:t>endringen</a:t>
            </a:r>
            <a:endParaRPr lang="sv-SE" sz="1600" dirty="0"/>
          </a:p>
          <a:p>
            <a:r>
              <a:rPr lang="sv-SE" sz="1600" dirty="0"/>
              <a:t>Ändringar ska godkännas </a:t>
            </a:r>
            <a:r>
              <a:rPr lang="sv-SE" sz="1600" b="1" dirty="0"/>
              <a:t>INNAN</a:t>
            </a:r>
            <a:r>
              <a:rPr lang="sv-SE" sz="1600" dirty="0"/>
              <a:t> de genomförs!</a:t>
            </a:r>
          </a:p>
          <a:p>
            <a:endParaRPr lang="sv-SE" sz="1600" dirty="0"/>
          </a:p>
          <a:p>
            <a:r>
              <a:rPr lang="sv-SE" sz="1600" dirty="0"/>
              <a:t>Ändringar som inte behöver godkännas ändå stäms av med sekretariatet. </a:t>
            </a:r>
          </a:p>
          <a:p>
            <a:endParaRPr lang="sv-SE" sz="1600" dirty="0"/>
          </a:p>
          <a:p>
            <a:r>
              <a:rPr lang="sv-SE" sz="1600" b="1" dirty="0"/>
              <a:t>Är du osäker på om det behövs en ändring eller inte kontakta </a:t>
            </a:r>
            <a:r>
              <a:rPr lang="sv-SE" sz="1600" b="1" dirty="0" err="1"/>
              <a:t>Interregsekretariatet</a:t>
            </a:r>
            <a:r>
              <a:rPr lang="sv-SE" sz="1600" b="1" dirty="0"/>
              <a:t> så hjälper vi dig!</a:t>
            </a:r>
          </a:p>
          <a:p>
            <a:endParaRPr lang="sv-SE" dirty="0"/>
          </a:p>
          <a:p>
            <a:endParaRPr lang="sv-SE" dirty="0"/>
          </a:p>
        </p:txBody>
      </p:sp>
      <p:pic>
        <p:nvPicPr>
          <p:cNvPr id="13" name="Picture 4"/>
          <p:cNvPicPr>
            <a:picLocks noChangeAspect="1" noChangeArrowheads="1"/>
          </p:cNvPicPr>
          <p:nvPr/>
        </p:nvPicPr>
        <p:blipFill rotWithShape="1">
          <a:blip r:embed="rId3"/>
          <a:srcRect l="16191" r="18200"/>
          <a:stretch/>
        </p:blipFill>
        <p:spPr bwMode="auto">
          <a:xfrm>
            <a:off x="7020272" y="692150"/>
            <a:ext cx="1924050" cy="5473700"/>
          </a:xfrm>
          <a:prstGeom prst="rect">
            <a:avLst/>
          </a:prstGeom>
          <a:noFill/>
          <a:ln w="1587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366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176" t="17766" r="25257" b="29503"/>
          <a:stretch/>
        </p:blipFill>
        <p:spPr bwMode="auto">
          <a:xfrm>
            <a:off x="2541863" y="1761688"/>
            <a:ext cx="3380763" cy="2608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ruta 1"/>
          <p:cNvSpPr txBox="1"/>
          <p:nvPr/>
        </p:nvSpPr>
        <p:spPr>
          <a:xfrm>
            <a:off x="2961313" y="1208015"/>
            <a:ext cx="2282869" cy="369332"/>
          </a:xfrm>
          <a:prstGeom prst="rect">
            <a:avLst/>
          </a:prstGeom>
          <a:noFill/>
        </p:spPr>
        <p:txBody>
          <a:bodyPr wrap="none" rtlCol="0">
            <a:spAutoFit/>
          </a:bodyPr>
          <a:lstStyle/>
          <a:p>
            <a:r>
              <a:rPr lang="sv-SE" dirty="0"/>
              <a:t>Nu börjar samarbetet!</a:t>
            </a:r>
          </a:p>
        </p:txBody>
      </p:sp>
      <p:sp>
        <p:nvSpPr>
          <p:cNvPr id="3" name="textruta 2"/>
          <p:cNvSpPr txBox="1"/>
          <p:nvPr/>
        </p:nvSpPr>
        <p:spPr>
          <a:xfrm>
            <a:off x="2541863" y="4370665"/>
            <a:ext cx="3624044" cy="646331"/>
          </a:xfrm>
          <a:prstGeom prst="rect">
            <a:avLst/>
          </a:prstGeom>
          <a:noFill/>
        </p:spPr>
        <p:txBody>
          <a:bodyPr wrap="square" rtlCol="0">
            <a:spAutoFit/>
          </a:bodyPr>
          <a:lstStyle/>
          <a:p>
            <a:r>
              <a:rPr lang="sv-SE" dirty="0"/>
              <a:t>Hitta ditt sekretariat på webbplatsen </a:t>
            </a:r>
          </a:p>
          <a:p>
            <a:r>
              <a:rPr lang="sv-SE" dirty="0"/>
              <a:t>www.interreg-sverige-norge.com</a:t>
            </a:r>
          </a:p>
        </p:txBody>
      </p:sp>
    </p:spTree>
    <p:extLst>
      <p:ext uri="{BB962C8B-B14F-4D97-AF65-F5344CB8AC3E}">
        <p14:creationId xmlns:p14="http://schemas.microsoft.com/office/powerpoint/2010/main" val="126818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01845" y="1310653"/>
            <a:ext cx="7886700" cy="4251247"/>
          </a:xfrm>
        </p:spPr>
        <p:txBody>
          <a:bodyPr>
            <a:normAutofit fontScale="77500" lnSpcReduction="20000"/>
          </a:bodyPr>
          <a:lstStyle/>
          <a:p>
            <a:pPr marL="0" indent="0">
              <a:buNone/>
            </a:pPr>
            <a:r>
              <a:rPr lang="sv-SE" sz="2900" i="1" dirty="0" err="1"/>
              <a:t>Formiddagsfika</a:t>
            </a:r>
            <a:endParaRPr lang="sv-SE" sz="2900" i="1" dirty="0"/>
          </a:p>
          <a:p>
            <a:pPr>
              <a:buFont typeface="Wingdings" panose="05000000000000000000" pitchFamily="2" charset="2"/>
              <a:buChar char="ü"/>
            </a:pPr>
            <a:r>
              <a:rPr lang="sv-SE" sz="2900" dirty="0"/>
              <a:t>Interregsekretariatet hälsar alla välkomna </a:t>
            </a:r>
          </a:p>
          <a:p>
            <a:pPr>
              <a:buFont typeface="Wingdings" panose="05000000000000000000" pitchFamily="2" charset="2"/>
              <a:buChar char="ü"/>
            </a:pPr>
            <a:r>
              <a:rPr lang="sv-SE" sz="2900" dirty="0"/>
              <a:t>De nya projekten presenterar sina respektive projekt </a:t>
            </a:r>
          </a:p>
          <a:p>
            <a:pPr marL="0" indent="0">
              <a:buNone/>
            </a:pPr>
            <a:r>
              <a:rPr lang="sv-SE" sz="2900" dirty="0"/>
              <a:t>(5 minuter per projekt) </a:t>
            </a:r>
          </a:p>
          <a:p>
            <a:pPr>
              <a:buFont typeface="Wingdings" panose="05000000000000000000" pitchFamily="2" charset="2"/>
              <a:buChar char="ü"/>
            </a:pPr>
            <a:r>
              <a:rPr lang="sv-SE" sz="2900" dirty="0"/>
              <a:t>Kort om programmet</a:t>
            </a:r>
          </a:p>
          <a:p>
            <a:pPr marL="0" indent="0">
              <a:buNone/>
            </a:pPr>
            <a:r>
              <a:rPr lang="sv-SE" sz="2900" i="1" dirty="0"/>
              <a:t>Lunch </a:t>
            </a:r>
          </a:p>
          <a:p>
            <a:pPr>
              <a:buFont typeface="Wingdings" panose="05000000000000000000" pitchFamily="2" charset="2"/>
              <a:buChar char="ü"/>
            </a:pPr>
            <a:r>
              <a:rPr lang="sv-SE" sz="2900" dirty="0"/>
              <a:t>Kommunicera projektet – sprid resultatet</a:t>
            </a:r>
          </a:p>
          <a:p>
            <a:pPr>
              <a:buFont typeface="Wingdings" panose="05000000000000000000" pitchFamily="2" charset="2"/>
              <a:buChar char="ü"/>
            </a:pPr>
            <a:r>
              <a:rPr lang="sv-SE" sz="2900" dirty="0" err="1"/>
              <a:t>Søknad</a:t>
            </a:r>
            <a:r>
              <a:rPr lang="sv-SE" sz="2900" dirty="0"/>
              <a:t> om utbetalning av </a:t>
            </a:r>
            <a:r>
              <a:rPr lang="sv-SE" sz="2900" dirty="0" err="1"/>
              <a:t>støtte</a:t>
            </a:r>
            <a:endParaRPr lang="sv-SE" sz="2900" dirty="0"/>
          </a:p>
          <a:p>
            <a:pPr marL="0" indent="0">
              <a:buNone/>
            </a:pPr>
            <a:r>
              <a:rPr lang="sv-SE" sz="2900" dirty="0"/>
              <a:t>Deltagarna delas in i en svensk och en norsk  grupp</a:t>
            </a:r>
          </a:p>
          <a:p>
            <a:pPr marL="0" indent="0">
              <a:buNone/>
            </a:pPr>
            <a:r>
              <a:rPr lang="sv-SE" sz="2900" i="1" dirty="0"/>
              <a:t>Fika</a:t>
            </a:r>
          </a:p>
          <a:p>
            <a:pPr>
              <a:buFont typeface="Wingdings" panose="05000000000000000000" pitchFamily="2" charset="2"/>
              <a:buChar char="ü"/>
            </a:pPr>
            <a:r>
              <a:rPr lang="sv-SE" sz="2900" dirty="0" err="1"/>
              <a:t>Felles</a:t>
            </a:r>
            <a:r>
              <a:rPr lang="sv-SE" sz="2900" dirty="0"/>
              <a:t> avslutning</a:t>
            </a:r>
          </a:p>
          <a:p>
            <a:pPr marL="0" indent="0">
              <a:buNone/>
            </a:pPr>
            <a:r>
              <a:rPr lang="sv-SE" sz="1575" b="1" dirty="0"/>
              <a:t>		</a:t>
            </a:r>
          </a:p>
        </p:txBody>
      </p:sp>
      <p:sp>
        <p:nvSpPr>
          <p:cNvPr id="5" name="TekstSylinder 11"/>
          <p:cNvSpPr txBox="1"/>
          <p:nvPr/>
        </p:nvSpPr>
        <p:spPr>
          <a:xfrm>
            <a:off x="501845" y="481068"/>
            <a:ext cx="5244705" cy="584775"/>
          </a:xfrm>
          <a:prstGeom prst="rect">
            <a:avLst/>
          </a:prstGeom>
          <a:noFill/>
        </p:spPr>
        <p:txBody>
          <a:bodyPr wrap="none" rtlCol="0">
            <a:spAutoFit/>
          </a:bodyPr>
          <a:lstStyle/>
          <a:p>
            <a:r>
              <a:rPr lang="nb-NO" sz="3200" dirty="0">
                <a:solidFill>
                  <a:schemeClr val="bg2">
                    <a:lumMod val="25000"/>
                  </a:schemeClr>
                </a:solidFill>
                <a:latin typeface="+mj-lt"/>
              </a:rPr>
              <a:t>Utbildningsdagens delmoment</a:t>
            </a:r>
          </a:p>
        </p:txBody>
      </p:sp>
    </p:spTree>
    <p:extLst>
      <p:ext uri="{BB962C8B-B14F-4D97-AF65-F5344CB8AC3E}">
        <p14:creationId xmlns:p14="http://schemas.microsoft.com/office/powerpoint/2010/main" val="422216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8650" y="604401"/>
            <a:ext cx="7886700" cy="529737"/>
          </a:xfrm>
        </p:spPr>
        <p:txBody>
          <a:bodyPr>
            <a:noAutofit/>
          </a:bodyPr>
          <a:lstStyle/>
          <a:p>
            <a:r>
              <a:rPr lang="nb-NO" sz="3200" dirty="0">
                <a:solidFill>
                  <a:schemeClr val="bg2">
                    <a:lumMod val="25000"/>
                  </a:schemeClr>
                </a:solidFill>
                <a:ea typeface="+mn-ea"/>
                <a:cs typeface="+mn-cs"/>
              </a:rPr>
              <a:t>Ex. samarbetsprogrammens storlek </a:t>
            </a:r>
          </a:p>
        </p:txBody>
      </p:sp>
      <p:sp>
        <p:nvSpPr>
          <p:cNvPr id="3" name="Plassholder for innhold 2"/>
          <p:cNvSpPr>
            <a:spLocks noGrp="1"/>
          </p:cNvSpPr>
          <p:nvPr>
            <p:ph idx="1"/>
          </p:nvPr>
        </p:nvSpPr>
        <p:spPr>
          <a:xfrm>
            <a:off x="628651" y="1568930"/>
            <a:ext cx="5183650" cy="3620693"/>
          </a:xfrm>
        </p:spPr>
        <p:txBody>
          <a:bodyPr>
            <a:normAutofit fontScale="92500" lnSpcReduction="10000"/>
          </a:bodyPr>
          <a:lstStyle/>
          <a:p>
            <a:pPr marL="0" indent="0">
              <a:buNone/>
            </a:pPr>
            <a:r>
              <a:rPr lang="sv-SE" sz="2400" b="1" dirty="0"/>
              <a:t>Gränsregionala program</a:t>
            </a:r>
          </a:p>
          <a:p>
            <a:pPr marL="0" indent="0">
              <a:buNone/>
            </a:pPr>
            <a:r>
              <a:rPr lang="nb-NO" sz="2400" dirty="0"/>
              <a:t>    Interreg Sverige-Norge </a:t>
            </a:r>
          </a:p>
          <a:p>
            <a:pPr lvl="1"/>
            <a:r>
              <a:rPr lang="nb-NO" sz="1800" dirty="0"/>
              <a:t>Medel från ERUF 47 MEUR</a:t>
            </a:r>
          </a:p>
          <a:p>
            <a:pPr marL="257175" lvl="1" indent="0">
              <a:buNone/>
            </a:pPr>
            <a:r>
              <a:rPr lang="nb-NO" dirty="0"/>
              <a:t>Interreg Botnia-Atlantica</a:t>
            </a:r>
          </a:p>
          <a:p>
            <a:pPr lvl="1"/>
            <a:r>
              <a:rPr lang="nb-NO" sz="1800" dirty="0"/>
              <a:t>Medel från ERUF 36 MEUR</a:t>
            </a:r>
          </a:p>
          <a:p>
            <a:pPr marL="257175" lvl="1" indent="0">
              <a:buNone/>
            </a:pPr>
            <a:endParaRPr lang="nb-NO" sz="1800" dirty="0"/>
          </a:p>
          <a:p>
            <a:pPr marL="257175" lvl="1" indent="0">
              <a:buNone/>
            </a:pPr>
            <a:endParaRPr lang="nb-NO" b="1" dirty="0"/>
          </a:p>
          <a:p>
            <a:pPr marL="257175" lvl="1" indent="0">
              <a:buNone/>
            </a:pPr>
            <a:r>
              <a:rPr lang="nb-NO" dirty="0"/>
              <a:t>Östersjöprogrammet</a:t>
            </a:r>
          </a:p>
          <a:p>
            <a:pPr lvl="1"/>
            <a:r>
              <a:rPr lang="nb-NO" sz="1800" dirty="0"/>
              <a:t>Medel från ERUF 264 MEUR</a:t>
            </a:r>
          </a:p>
          <a:p>
            <a:pPr marL="257175" lvl="1" indent="0">
              <a:buNone/>
            </a:pPr>
            <a:r>
              <a:rPr lang="nb-NO" dirty="0"/>
              <a:t>Norra Periferin och Arktisprogrammet</a:t>
            </a:r>
          </a:p>
          <a:p>
            <a:pPr lvl="1"/>
            <a:r>
              <a:rPr lang="nb-NO" sz="1800" dirty="0"/>
              <a:t>Medel från ERUF 56 MEUR</a:t>
            </a:r>
          </a:p>
          <a:p>
            <a:pPr marL="257175" lvl="1" indent="0">
              <a:buNone/>
            </a:pPr>
            <a:endParaRPr lang="nb-NO" dirty="0"/>
          </a:p>
        </p:txBody>
      </p:sp>
      <p:sp>
        <p:nvSpPr>
          <p:cNvPr id="11" name="Rektangel 10"/>
          <p:cNvSpPr/>
          <p:nvPr/>
        </p:nvSpPr>
        <p:spPr>
          <a:xfrm>
            <a:off x="628650" y="3236190"/>
            <a:ext cx="3305072" cy="461665"/>
          </a:xfrm>
          <a:prstGeom prst="rect">
            <a:avLst/>
          </a:prstGeom>
        </p:spPr>
        <p:txBody>
          <a:bodyPr wrap="none">
            <a:spAutoFit/>
          </a:bodyPr>
          <a:lstStyle/>
          <a:p>
            <a:r>
              <a:rPr lang="sv-SE" sz="2400" b="1" dirty="0">
                <a:solidFill>
                  <a:prstClr val="black"/>
                </a:solidFill>
              </a:rPr>
              <a:t>Transnationella program</a:t>
            </a:r>
          </a:p>
        </p:txBody>
      </p:sp>
      <p:pic>
        <p:nvPicPr>
          <p:cNvPr id="1026" name="Picture 2" descr="C:\Users\520203-001\AppData\Local\Microsoft\Windows\Temporary Internet Files\Content.IE5\7ITKE7XD\BSR_co_op_2014_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2301" y="1568930"/>
            <a:ext cx="2814426" cy="398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77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402" y="1562583"/>
            <a:ext cx="3360056" cy="3758618"/>
          </a:xfrm>
        </p:spPr>
      </p:pic>
      <p:sp>
        <p:nvSpPr>
          <p:cNvPr id="3" name="Platshållare för bildnummer 2"/>
          <p:cNvSpPr>
            <a:spLocks noGrp="1"/>
          </p:cNvSpPr>
          <p:nvPr>
            <p:ph type="sldNum" sz="quarter" idx="12"/>
          </p:nvPr>
        </p:nvSpPr>
        <p:spPr/>
        <p:txBody>
          <a:bodyPr/>
          <a:lstStyle/>
          <a:p>
            <a:fld id="{BF6CC7B0-F260-494A-A439-D06042740CEA}" type="slidenum">
              <a:rPr lang="sv-SE" smtClean="0"/>
              <a:t>4</a:t>
            </a:fld>
            <a:endParaRPr lang="sv-SE" dirty="0"/>
          </a:p>
        </p:txBody>
      </p:sp>
      <p:sp>
        <p:nvSpPr>
          <p:cNvPr id="4" name="Rubrik 3"/>
          <p:cNvSpPr>
            <a:spLocks noGrp="1"/>
          </p:cNvSpPr>
          <p:nvPr>
            <p:ph type="title"/>
          </p:nvPr>
        </p:nvSpPr>
        <p:spPr>
          <a:xfrm>
            <a:off x="628650" y="24702"/>
            <a:ext cx="7886700" cy="1325563"/>
          </a:xfrm>
        </p:spPr>
        <p:txBody>
          <a:bodyPr/>
          <a:lstStyle/>
          <a:p>
            <a:r>
              <a:rPr lang="sv-SE" dirty="0">
                <a:solidFill>
                  <a:schemeClr val="bg2">
                    <a:lumMod val="25000"/>
                  </a:schemeClr>
                </a:solidFill>
              </a:rPr>
              <a:t>Programområdet</a:t>
            </a:r>
            <a:r>
              <a:rPr lang="sv-SE" dirty="0"/>
              <a:t> </a:t>
            </a:r>
          </a:p>
        </p:txBody>
      </p:sp>
      <p:sp>
        <p:nvSpPr>
          <p:cNvPr id="7" name="Rektangel 6"/>
          <p:cNvSpPr/>
          <p:nvPr/>
        </p:nvSpPr>
        <p:spPr>
          <a:xfrm>
            <a:off x="4572000" y="1458409"/>
            <a:ext cx="3680749" cy="3807966"/>
          </a:xfrm>
          <a:prstGeom prst="rect">
            <a:avLst/>
          </a:prstGeom>
        </p:spPr>
        <p:txBody>
          <a:bodyPr wrap="square">
            <a:spAutoFit/>
          </a:bodyPr>
          <a:lstStyle/>
          <a:p>
            <a:pPr>
              <a:lnSpc>
                <a:spcPct val="115000"/>
              </a:lnSpc>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Nordens Gröna Bälte</a:t>
            </a:r>
            <a:r>
              <a:rPr lang="sv-SE" sz="1600" dirty="0">
                <a:latin typeface="Calibri" panose="020F0502020204030204" pitchFamily="34" charset="0"/>
                <a:ea typeface="Calibri" panose="020F0502020204030204" pitchFamily="34" charset="0"/>
                <a:cs typeface="Times New Roman" panose="02020603050405020304" pitchFamily="18" charset="0"/>
              </a:rPr>
              <a:t> som består av Jämtlands och Västernorrlands län i Sverige samt Nord- och Sør-Trøndelag fylke i Norge.</a:t>
            </a:r>
            <a:r>
              <a:rPr lang="sv-SE" sz="1600" b="1"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400"/>
              </a:spcAft>
            </a:pPr>
            <a:r>
              <a:rPr lang="sv-SE" sz="1600" b="1" dirty="0">
                <a:latin typeface="Calibri" panose="020F0502020204030204" pitchFamily="34" charset="0"/>
                <a:ea typeface="Calibri" panose="020F0502020204030204" pitchFamily="34" charset="0"/>
                <a:cs typeface="Times New Roman" panose="02020603050405020304" pitchFamily="18" charset="0"/>
              </a:rPr>
              <a:t>Inre Skandinavien</a:t>
            </a:r>
            <a:r>
              <a:rPr lang="sv-SE" sz="1600" dirty="0">
                <a:latin typeface="Calibri" panose="020F0502020204030204" pitchFamily="34" charset="0"/>
                <a:ea typeface="Calibri" panose="020F0502020204030204" pitchFamily="34" charset="0"/>
                <a:cs typeface="Times New Roman" panose="02020603050405020304" pitchFamily="18" charset="0"/>
              </a:rPr>
              <a:t> som består av Värmlands och Dalarnas län i Sverige. I Norge ingår Hedmark, delar av  </a:t>
            </a:r>
            <a:r>
              <a:rPr lang="sv-SE" sz="1600" dirty="0" err="1">
                <a:latin typeface="Calibri" panose="020F0502020204030204" pitchFamily="34" charset="0"/>
                <a:ea typeface="Calibri" panose="020F0502020204030204" pitchFamily="34" charset="0"/>
                <a:cs typeface="Times New Roman" panose="02020603050405020304" pitchFamily="18" charset="0"/>
              </a:rPr>
              <a:t>Østfold</a:t>
            </a:r>
            <a:r>
              <a:rPr lang="sv-SE" sz="1600" dirty="0">
                <a:latin typeface="Calibri" panose="020F0502020204030204" pitchFamily="34" charset="0"/>
                <a:ea typeface="Calibri" panose="020F0502020204030204" pitchFamily="34" charset="0"/>
                <a:cs typeface="Times New Roman" panose="02020603050405020304" pitchFamily="18" charset="0"/>
              </a:rPr>
              <a:t> och Akershus fylke. </a:t>
            </a:r>
            <a:br>
              <a:rPr lang="sv-SE" sz="1600" dirty="0">
                <a:latin typeface="Calibri" panose="020F0502020204030204" pitchFamily="34" charset="0"/>
                <a:ea typeface="Calibri" panose="020F0502020204030204" pitchFamily="34" charset="0"/>
                <a:cs typeface="Times New Roman" panose="02020603050405020304" pitchFamily="18" charset="0"/>
              </a:rPr>
            </a:br>
            <a:endParaRPr lang="sv-SE"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400"/>
              </a:spcAft>
            </a:pPr>
            <a:r>
              <a:rPr lang="sv-SE" sz="1600" b="1" dirty="0">
                <a:latin typeface="Calibri" panose="020F0502020204030204" pitchFamily="34" charset="0"/>
                <a:ea typeface="Calibri" panose="020F0502020204030204" pitchFamily="34" charset="0"/>
                <a:cs typeface="Times New Roman" panose="02020603050405020304" pitchFamily="18" charset="0"/>
              </a:rPr>
              <a:t>Gränslöst Samarbete</a:t>
            </a:r>
            <a:r>
              <a:rPr lang="sv-SE" sz="1600" dirty="0">
                <a:latin typeface="Calibri" panose="020F0502020204030204" pitchFamily="34" charset="0"/>
                <a:ea typeface="Calibri" panose="020F0502020204030204" pitchFamily="34" charset="0"/>
                <a:cs typeface="Times New Roman" panose="02020603050405020304" pitchFamily="18" charset="0"/>
              </a:rPr>
              <a:t> som består av delar Västra Götalands län i Sverige samt delar av </a:t>
            </a:r>
            <a:r>
              <a:rPr lang="sv-SE" sz="1600" dirty="0" err="1">
                <a:latin typeface="Calibri" panose="020F0502020204030204" pitchFamily="34" charset="0"/>
                <a:ea typeface="Calibri" panose="020F0502020204030204" pitchFamily="34" charset="0"/>
                <a:cs typeface="Times New Roman" panose="02020603050405020304" pitchFamily="18" charset="0"/>
              </a:rPr>
              <a:t>Østfold</a:t>
            </a:r>
            <a:r>
              <a:rPr lang="sv-SE" sz="1600" dirty="0">
                <a:latin typeface="Calibri" panose="020F0502020204030204" pitchFamily="34" charset="0"/>
                <a:ea typeface="Calibri" panose="020F0502020204030204" pitchFamily="34" charset="0"/>
                <a:cs typeface="Times New Roman" panose="02020603050405020304" pitchFamily="18" charset="0"/>
              </a:rPr>
              <a:t> och Akershus fylke i Norge. </a:t>
            </a:r>
          </a:p>
        </p:txBody>
      </p:sp>
      <p:sp>
        <p:nvSpPr>
          <p:cNvPr id="6" name="TekstSylinder 5"/>
          <p:cNvSpPr txBox="1"/>
          <p:nvPr/>
        </p:nvSpPr>
        <p:spPr>
          <a:xfrm>
            <a:off x="4842038" y="258080"/>
            <a:ext cx="2942946" cy="1200329"/>
          </a:xfrm>
          <a:prstGeom prst="rect">
            <a:avLst/>
          </a:prstGeom>
          <a:noFill/>
        </p:spPr>
        <p:txBody>
          <a:bodyPr wrap="square" rtlCol="0">
            <a:spAutoFit/>
          </a:bodyPr>
          <a:lstStyle/>
          <a:p>
            <a:r>
              <a:rPr lang="nb-NO" sz="2400" dirty="0">
                <a:solidFill>
                  <a:prstClr val="black"/>
                </a:solidFill>
                <a:cs typeface="Arial" panose="020B0604020202020204" pitchFamily="34" charset="0"/>
              </a:rPr>
              <a:t>1 program</a:t>
            </a:r>
          </a:p>
          <a:p>
            <a:r>
              <a:rPr lang="nb-NO" sz="2400" dirty="0">
                <a:solidFill>
                  <a:prstClr val="black"/>
                </a:solidFill>
                <a:cs typeface="Arial" panose="020B0604020202020204" pitchFamily="34" charset="0"/>
              </a:rPr>
              <a:t>3 delområder</a:t>
            </a:r>
          </a:p>
          <a:p>
            <a:r>
              <a:rPr lang="nb-NO" sz="2400" dirty="0">
                <a:solidFill>
                  <a:prstClr val="black"/>
                </a:solidFill>
                <a:cs typeface="Arial" panose="020B0604020202020204" pitchFamily="34" charset="0"/>
              </a:rPr>
              <a:t>4 beslutningsgrupper</a:t>
            </a:r>
          </a:p>
        </p:txBody>
      </p:sp>
    </p:spTree>
    <p:extLst>
      <p:ext uri="{BB962C8B-B14F-4D97-AF65-F5344CB8AC3E}">
        <p14:creationId xmlns:p14="http://schemas.microsoft.com/office/powerpoint/2010/main" val="68072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latshållare för bildnummer 8"/>
          <p:cNvSpPr>
            <a:spLocks noGrp="1"/>
          </p:cNvSpPr>
          <p:nvPr>
            <p:ph type="sldNum" sz="quarter" idx="12"/>
          </p:nvPr>
        </p:nvSpPr>
        <p:spPr/>
        <p:txBody>
          <a:bodyPr/>
          <a:lstStyle/>
          <a:p>
            <a:fld id="{27F9757E-9B39-4A68-B65A-1A5A09F9FBAC}" type="slidenum">
              <a:rPr lang="sv-SE" smtClean="0"/>
              <a:t>5</a:t>
            </a:fld>
            <a:endParaRPr lang="sv-SE" dirty="0"/>
          </a:p>
        </p:txBody>
      </p:sp>
      <p:sp>
        <p:nvSpPr>
          <p:cNvPr id="13" name="Platshållare för innehåll 12"/>
          <p:cNvSpPr>
            <a:spLocks noGrp="1"/>
          </p:cNvSpPr>
          <p:nvPr>
            <p:ph idx="1"/>
          </p:nvPr>
        </p:nvSpPr>
        <p:spPr>
          <a:xfrm>
            <a:off x="5318620" y="548681"/>
            <a:ext cx="3197920" cy="5080332"/>
          </a:xfrm>
        </p:spPr>
        <p:txBody>
          <a:bodyPr/>
          <a:lstStyle/>
          <a:p>
            <a:pPr marL="0" indent="0">
              <a:buNone/>
            </a:pPr>
            <a:r>
              <a:rPr lang="sv-SE" sz="3200" b="1" dirty="0">
                <a:solidFill>
                  <a:schemeClr val="bg2">
                    <a:lumMod val="25000"/>
                  </a:schemeClr>
                </a:solidFill>
                <a:latin typeface="+mj-lt"/>
              </a:rPr>
              <a:t>Här håller vi till</a:t>
            </a:r>
          </a:p>
          <a:p>
            <a:pPr marL="0" indent="0">
              <a:buNone/>
            </a:pPr>
            <a:endParaRPr lang="sv-SE" dirty="0">
              <a:solidFill>
                <a:schemeClr val="bg2">
                  <a:lumMod val="25000"/>
                </a:schemeClr>
              </a:solidFill>
              <a:latin typeface="+mj-lt"/>
            </a:endParaRPr>
          </a:p>
          <a:p>
            <a:pPr marL="0" indent="0">
              <a:buNone/>
            </a:pPr>
            <a:r>
              <a:rPr lang="nb-NO" sz="1800" b="1" dirty="0">
                <a:solidFill>
                  <a:schemeClr val="bg2">
                    <a:lumMod val="25000"/>
                  </a:schemeClr>
                </a:solidFill>
                <a:latin typeface="+mj-lt"/>
                <a:cs typeface="Arial" panose="020B0604020202020204" pitchFamily="34" charset="0"/>
              </a:rPr>
              <a:t>Steinkjer</a:t>
            </a:r>
          </a:p>
          <a:p>
            <a:pPr marL="0" indent="0">
              <a:buNone/>
            </a:pPr>
            <a:r>
              <a:rPr lang="nb-NO" sz="1800" b="1" dirty="0">
                <a:solidFill>
                  <a:schemeClr val="bg2">
                    <a:lumMod val="25000"/>
                  </a:schemeClr>
                </a:solidFill>
                <a:latin typeface="+mj-lt"/>
                <a:cs typeface="Arial" panose="020B0604020202020204" pitchFamily="34" charset="0"/>
              </a:rPr>
              <a:t>Trondheim</a:t>
            </a:r>
          </a:p>
          <a:p>
            <a:pPr marL="0" indent="0">
              <a:buNone/>
            </a:pPr>
            <a:r>
              <a:rPr lang="nb-NO" sz="1800" b="1" dirty="0">
                <a:solidFill>
                  <a:schemeClr val="bg2">
                    <a:lumMod val="25000"/>
                  </a:schemeClr>
                </a:solidFill>
                <a:latin typeface="+mj-lt"/>
                <a:cs typeface="Arial" panose="020B0604020202020204" pitchFamily="34" charset="0"/>
              </a:rPr>
              <a:t>Östersund</a:t>
            </a:r>
          </a:p>
          <a:p>
            <a:pPr marL="0" indent="0">
              <a:buNone/>
            </a:pPr>
            <a:r>
              <a:rPr lang="nb-NO" sz="1800" b="1" dirty="0">
                <a:solidFill>
                  <a:schemeClr val="bg2">
                    <a:lumMod val="25000"/>
                  </a:schemeClr>
                </a:solidFill>
                <a:latin typeface="+mj-lt"/>
                <a:cs typeface="Arial" panose="020B0604020202020204" pitchFamily="34" charset="0"/>
              </a:rPr>
              <a:t>Hamar</a:t>
            </a:r>
          </a:p>
          <a:p>
            <a:pPr marL="0" indent="0">
              <a:buNone/>
            </a:pPr>
            <a:r>
              <a:rPr lang="nb-NO" sz="1800" b="1" dirty="0">
                <a:solidFill>
                  <a:schemeClr val="bg2">
                    <a:lumMod val="25000"/>
                  </a:schemeClr>
                </a:solidFill>
                <a:latin typeface="+mj-lt"/>
                <a:cs typeface="Arial" panose="020B0604020202020204" pitchFamily="34" charset="0"/>
              </a:rPr>
              <a:t>Sarpsborg</a:t>
            </a:r>
          </a:p>
          <a:p>
            <a:pPr marL="0" indent="0">
              <a:buNone/>
            </a:pPr>
            <a:endParaRPr lang="nb-NO" sz="1800" b="1" dirty="0">
              <a:solidFill>
                <a:schemeClr val="bg2">
                  <a:lumMod val="25000"/>
                </a:schemeClr>
              </a:solidFill>
              <a:latin typeface="+mj-lt"/>
              <a:cs typeface="Arial" panose="020B0604020202020204" pitchFamily="34" charset="0"/>
            </a:endParaRPr>
          </a:p>
          <a:p>
            <a:pPr marL="0" indent="0">
              <a:buNone/>
            </a:pPr>
            <a:r>
              <a:rPr lang="sv-SE" dirty="0"/>
              <a:t>Hitta oss via webbplatsen</a:t>
            </a:r>
          </a:p>
        </p:txBody>
      </p:sp>
      <p:pic>
        <p:nvPicPr>
          <p:cNvPr id="16" name="Bilde 1"/>
          <p:cNvPicPr>
            <a:picLocks noChangeAspect="1"/>
          </p:cNvPicPr>
          <p:nvPr/>
        </p:nvPicPr>
        <p:blipFill>
          <a:blip r:embed="rId8"/>
          <a:stretch>
            <a:fillRect/>
          </a:stretch>
        </p:blipFill>
        <p:spPr>
          <a:xfrm>
            <a:off x="808507" y="548680"/>
            <a:ext cx="4224888" cy="5210708"/>
          </a:xfrm>
          <a:prstGeom prst="rect">
            <a:avLst/>
          </a:prstGeom>
        </p:spPr>
      </p:pic>
      <p:pic>
        <p:nvPicPr>
          <p:cNvPr id="6" name="Platshållare för innehåll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401" y="548680"/>
            <a:ext cx="4210993" cy="4772521"/>
          </a:xfrm>
          <a:prstGeom prst="rect">
            <a:avLst/>
          </a:prstGeom>
        </p:spPr>
      </p:pic>
    </p:spTree>
    <p:extLst>
      <p:ext uri="{BB962C8B-B14F-4D97-AF65-F5344CB8AC3E}">
        <p14:creationId xmlns:p14="http://schemas.microsoft.com/office/powerpoint/2010/main" val="2383731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286000" y="1905000"/>
          <a:ext cx="4572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Plassholder for tekst 11"/>
          <p:cNvSpPr>
            <a:spLocks noGrp="1"/>
          </p:cNvSpPr>
          <p:nvPr>
            <p:ph type="body" sz="half" idx="2"/>
          </p:nvPr>
        </p:nvSpPr>
        <p:spPr>
          <a:xfrm>
            <a:off x="1414569" y="911131"/>
            <a:ext cx="2887401" cy="3965767"/>
          </a:xfrm>
        </p:spPr>
        <p:txBody>
          <a:bodyPr>
            <a:normAutofit/>
          </a:bodyPr>
          <a:lstStyle/>
          <a:p>
            <a:endParaRPr lang="nb-NO" sz="2700" b="1" dirty="0">
              <a:solidFill>
                <a:schemeClr val="accent1">
                  <a:lumMod val="75000"/>
                </a:schemeClr>
              </a:solidFill>
            </a:endParaRPr>
          </a:p>
          <a:p>
            <a:endParaRPr lang="nb-NO" sz="2700" b="1" dirty="0">
              <a:solidFill>
                <a:schemeClr val="accent1">
                  <a:lumMod val="75000"/>
                </a:schemeClr>
              </a:solidFill>
            </a:endParaRPr>
          </a:p>
          <a:p>
            <a:endParaRPr lang="nb-NO" sz="2100" b="1" dirty="0">
              <a:solidFill>
                <a:schemeClr val="accent1">
                  <a:lumMod val="75000"/>
                </a:schemeClr>
              </a:solidFill>
            </a:endParaRPr>
          </a:p>
          <a:p>
            <a:endParaRPr lang="nb-NO" sz="1425" b="1"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6</a:t>
            </a:fld>
            <a:endParaRPr lang="sv-SE" dirty="0"/>
          </a:p>
        </p:txBody>
      </p:sp>
      <p:graphicFrame>
        <p:nvGraphicFramePr>
          <p:cNvPr id="13" name="Platshållare för innehåll 12"/>
          <p:cNvGraphicFramePr>
            <a:graphicFrameLocks noGrp="1"/>
          </p:cNvGraphicFramePr>
          <p:nvPr>
            <p:ph idx="1"/>
            <p:extLst>
              <p:ext uri="{D42A27DB-BD31-4B8C-83A1-F6EECF244321}">
                <p14:modId xmlns:p14="http://schemas.microsoft.com/office/powerpoint/2010/main" val="1254916947"/>
              </p:ext>
            </p:extLst>
          </p:nvPr>
        </p:nvGraphicFramePr>
        <p:xfrm>
          <a:off x="1347033" y="911131"/>
          <a:ext cx="6986476" cy="4547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ruta 14"/>
          <p:cNvSpPr txBox="1"/>
          <p:nvPr/>
        </p:nvSpPr>
        <p:spPr>
          <a:xfrm>
            <a:off x="1031845" y="311809"/>
            <a:ext cx="7301664" cy="523220"/>
          </a:xfrm>
          <a:prstGeom prst="rect">
            <a:avLst/>
          </a:prstGeom>
          <a:noFill/>
        </p:spPr>
        <p:txBody>
          <a:bodyPr wrap="square" rtlCol="0">
            <a:spAutoFit/>
          </a:bodyPr>
          <a:lstStyle/>
          <a:p>
            <a:r>
              <a:rPr lang="sv-SE" sz="2800" dirty="0">
                <a:solidFill>
                  <a:schemeClr val="bg2">
                    <a:lumMod val="25000"/>
                  </a:schemeClr>
                </a:solidFill>
                <a:latin typeface="+mj-lt"/>
              </a:rPr>
              <a:t>Programorganisasjon  Sverige-Norge-programmet</a:t>
            </a:r>
          </a:p>
        </p:txBody>
      </p:sp>
    </p:spTree>
    <p:extLst>
      <p:ext uri="{BB962C8B-B14F-4D97-AF65-F5344CB8AC3E}">
        <p14:creationId xmlns:p14="http://schemas.microsoft.com/office/powerpoint/2010/main" val="371030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1"/>
          <p:cNvSpPr txBox="1"/>
          <p:nvPr/>
        </p:nvSpPr>
        <p:spPr>
          <a:xfrm>
            <a:off x="1302736" y="633173"/>
            <a:ext cx="1356269" cy="584775"/>
          </a:xfrm>
          <a:prstGeom prst="rect">
            <a:avLst/>
          </a:prstGeom>
          <a:noFill/>
        </p:spPr>
        <p:txBody>
          <a:bodyPr wrap="none" rtlCol="0">
            <a:spAutoFit/>
          </a:bodyPr>
          <a:lstStyle/>
          <a:p>
            <a:r>
              <a:rPr lang="nb-NO" sz="3200" dirty="0">
                <a:solidFill>
                  <a:schemeClr val="bg2">
                    <a:lumMod val="25000"/>
                  </a:schemeClr>
                </a:solidFill>
                <a:latin typeface="+mj-lt"/>
              </a:rPr>
              <a:t>Budget</a:t>
            </a:r>
          </a:p>
        </p:txBody>
      </p:sp>
      <p:sp>
        <p:nvSpPr>
          <p:cNvPr id="2" name="Rektangel 1"/>
          <p:cNvSpPr/>
          <p:nvPr/>
        </p:nvSpPr>
        <p:spPr>
          <a:xfrm>
            <a:off x="1302736" y="1508349"/>
            <a:ext cx="4572000" cy="3083921"/>
          </a:xfrm>
          <a:prstGeom prst="rect">
            <a:avLst/>
          </a:prstGeom>
        </p:spPr>
        <p:txBody>
          <a:bodyPr>
            <a:spAutoFit/>
          </a:bodyPr>
          <a:lstStyle/>
          <a:p>
            <a:pPr>
              <a:lnSpc>
                <a:spcPct val="90000"/>
              </a:lnSpc>
            </a:pPr>
            <a:r>
              <a:rPr lang="en-US" altLang="sv-SE" kern="0" dirty="0">
                <a:solidFill>
                  <a:schemeClr val="accent1">
                    <a:lumMod val="75000"/>
                  </a:schemeClr>
                </a:solidFill>
                <a:ea typeface="ＭＳ Ｐゴシック"/>
              </a:rPr>
              <a:t>EU-</a:t>
            </a:r>
            <a:r>
              <a:rPr lang="en-US" altLang="sv-SE" kern="0" dirty="0" err="1">
                <a:solidFill>
                  <a:schemeClr val="accent1">
                    <a:lumMod val="75000"/>
                  </a:schemeClr>
                </a:solidFill>
                <a:ea typeface="ＭＳ Ｐゴシック"/>
              </a:rPr>
              <a:t>medel</a:t>
            </a:r>
            <a:r>
              <a:rPr lang="en-US" altLang="sv-SE" kern="0" dirty="0">
                <a:solidFill>
                  <a:schemeClr val="accent1">
                    <a:lumMod val="75000"/>
                  </a:schemeClr>
                </a:solidFill>
                <a:ea typeface="ＭＳ Ｐゴシック"/>
              </a:rPr>
              <a:t>  ca 47 </a:t>
            </a:r>
            <a:r>
              <a:rPr lang="en-US" altLang="sv-SE" kern="0" dirty="0" err="1">
                <a:solidFill>
                  <a:schemeClr val="accent1">
                    <a:lumMod val="75000"/>
                  </a:schemeClr>
                </a:solidFill>
                <a:ea typeface="ＭＳ Ｐゴシック"/>
              </a:rPr>
              <a:t>miljoner</a:t>
            </a:r>
            <a:r>
              <a:rPr lang="en-US" altLang="sv-SE" kern="0" dirty="0">
                <a:solidFill>
                  <a:schemeClr val="accent1">
                    <a:lumMod val="75000"/>
                  </a:schemeClr>
                </a:solidFill>
                <a:ea typeface="ＭＳ Ｐゴシック"/>
              </a:rPr>
              <a:t> Euro</a:t>
            </a:r>
          </a:p>
          <a:p>
            <a:pPr>
              <a:lnSpc>
                <a:spcPct val="90000"/>
              </a:lnSpc>
            </a:pPr>
            <a:endParaRPr lang="en-US" altLang="sv-SE" kern="0" dirty="0">
              <a:solidFill>
                <a:schemeClr val="accent1">
                  <a:lumMod val="75000"/>
                </a:schemeClr>
              </a:solidFill>
              <a:ea typeface="ＭＳ Ｐゴシック"/>
            </a:endParaRPr>
          </a:p>
          <a:p>
            <a:pPr>
              <a:lnSpc>
                <a:spcPct val="90000"/>
              </a:lnSpc>
            </a:pPr>
            <a:r>
              <a:rPr lang="en-US" altLang="sv-SE" kern="0" dirty="0">
                <a:solidFill>
                  <a:schemeClr val="accent1">
                    <a:lumMod val="75000"/>
                  </a:schemeClr>
                </a:solidFill>
                <a:ea typeface="ＭＳ Ｐゴシック"/>
              </a:rPr>
              <a:t>IR-</a:t>
            </a:r>
            <a:r>
              <a:rPr lang="en-US" altLang="sv-SE" kern="0" dirty="0" err="1">
                <a:solidFill>
                  <a:schemeClr val="accent1">
                    <a:lumMod val="75000"/>
                  </a:schemeClr>
                </a:solidFill>
                <a:ea typeface="ＭＳ Ｐゴシック"/>
              </a:rPr>
              <a:t>midlerna</a:t>
            </a:r>
            <a:r>
              <a:rPr lang="en-US" altLang="sv-SE" kern="0" dirty="0">
                <a:solidFill>
                  <a:schemeClr val="accent1">
                    <a:lumMod val="75000"/>
                  </a:schemeClr>
                </a:solidFill>
                <a:ea typeface="ＭＳ Ｐゴシック"/>
              </a:rPr>
              <a:t> ca 26 </a:t>
            </a:r>
            <a:r>
              <a:rPr lang="en-US" altLang="sv-SE" kern="0" dirty="0" err="1">
                <a:solidFill>
                  <a:schemeClr val="accent1">
                    <a:lumMod val="75000"/>
                  </a:schemeClr>
                </a:solidFill>
                <a:ea typeface="ＭＳ Ｐゴシック"/>
              </a:rPr>
              <a:t>miljoner</a:t>
            </a:r>
            <a:r>
              <a:rPr lang="en-US" altLang="sv-SE" kern="0" dirty="0">
                <a:solidFill>
                  <a:schemeClr val="accent1">
                    <a:lumMod val="75000"/>
                  </a:schemeClr>
                </a:solidFill>
                <a:ea typeface="ＭＳ Ｐゴシック"/>
              </a:rPr>
              <a:t> Euro</a:t>
            </a:r>
          </a:p>
          <a:p>
            <a:pPr>
              <a:lnSpc>
                <a:spcPct val="90000"/>
              </a:lnSpc>
            </a:pPr>
            <a:endParaRPr lang="en-US" altLang="sv-SE" kern="0" dirty="0">
              <a:solidFill>
                <a:schemeClr val="accent1">
                  <a:lumMod val="75000"/>
                </a:schemeClr>
              </a:solidFill>
              <a:ea typeface="ＭＳ Ｐゴシック"/>
            </a:endParaRPr>
          </a:p>
          <a:p>
            <a:pPr>
              <a:lnSpc>
                <a:spcPct val="90000"/>
              </a:lnSpc>
            </a:pPr>
            <a:r>
              <a:rPr lang="en-US" altLang="sv-SE" kern="0" dirty="0" err="1">
                <a:solidFill>
                  <a:schemeClr val="accent1">
                    <a:lumMod val="75000"/>
                  </a:schemeClr>
                </a:solidFill>
                <a:ea typeface="ＭＳ Ｐゴシック"/>
              </a:rPr>
              <a:t>Totalt</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tillsammans</a:t>
            </a:r>
            <a:r>
              <a:rPr lang="en-US" altLang="sv-SE" kern="0" dirty="0">
                <a:solidFill>
                  <a:schemeClr val="accent1">
                    <a:lumMod val="75000"/>
                  </a:schemeClr>
                </a:solidFill>
                <a:ea typeface="ＭＳ Ｐゴシック"/>
              </a:rPr>
              <a:t> med </a:t>
            </a:r>
            <a:r>
              <a:rPr lang="en-US" altLang="sv-SE" kern="0" dirty="0" err="1">
                <a:solidFill>
                  <a:schemeClr val="accent1">
                    <a:lumMod val="75000"/>
                  </a:schemeClr>
                </a:solidFill>
                <a:ea typeface="ＭＳ Ｐゴシック"/>
              </a:rPr>
              <a:t>annan</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svensk</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och</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norsk</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medfinansiering</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omsluter</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programmet</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drygt</a:t>
            </a:r>
            <a:r>
              <a:rPr lang="en-US" altLang="sv-SE" kern="0" dirty="0">
                <a:solidFill>
                  <a:schemeClr val="accent1">
                    <a:lumMod val="75000"/>
                  </a:schemeClr>
                </a:solidFill>
                <a:ea typeface="ＭＳ Ｐゴシック"/>
              </a:rPr>
              <a:t> 146 </a:t>
            </a:r>
            <a:r>
              <a:rPr lang="en-US" altLang="sv-SE" kern="0" dirty="0" err="1">
                <a:solidFill>
                  <a:schemeClr val="accent1">
                    <a:lumMod val="75000"/>
                  </a:schemeClr>
                </a:solidFill>
                <a:ea typeface="ＭＳ Ｐゴシック"/>
              </a:rPr>
              <a:t>miljoner</a:t>
            </a:r>
            <a:r>
              <a:rPr lang="en-US" altLang="sv-SE" kern="0" dirty="0">
                <a:solidFill>
                  <a:schemeClr val="accent1">
                    <a:lumMod val="75000"/>
                  </a:schemeClr>
                </a:solidFill>
                <a:ea typeface="ＭＳ Ｐゴシック"/>
              </a:rPr>
              <a:t> Euro</a:t>
            </a:r>
          </a:p>
          <a:p>
            <a:pPr>
              <a:lnSpc>
                <a:spcPct val="90000"/>
              </a:lnSpc>
            </a:pPr>
            <a:r>
              <a:rPr lang="en-US" altLang="sv-SE" kern="0" dirty="0">
                <a:solidFill>
                  <a:schemeClr val="accent1">
                    <a:lumMod val="75000"/>
                  </a:schemeClr>
                </a:solidFill>
                <a:ea typeface="ＭＳ Ｐゴシック"/>
              </a:rPr>
              <a:t>(ca 1,3 </a:t>
            </a:r>
            <a:r>
              <a:rPr lang="en-US" altLang="sv-SE" kern="0" dirty="0" err="1">
                <a:solidFill>
                  <a:schemeClr val="accent1">
                    <a:lumMod val="75000"/>
                  </a:schemeClr>
                </a:solidFill>
                <a:ea typeface="ＭＳ Ｐゴシック"/>
              </a:rPr>
              <a:t>miljarder</a:t>
            </a:r>
            <a:r>
              <a:rPr lang="en-US" altLang="sv-SE" kern="0" dirty="0">
                <a:solidFill>
                  <a:schemeClr val="accent1">
                    <a:lumMod val="75000"/>
                  </a:schemeClr>
                </a:solidFill>
                <a:ea typeface="ＭＳ Ｐゴシック"/>
              </a:rPr>
              <a:t> i SEK </a:t>
            </a:r>
            <a:r>
              <a:rPr lang="en-US" altLang="sv-SE" kern="0" dirty="0" err="1">
                <a:solidFill>
                  <a:schemeClr val="accent1">
                    <a:lumMod val="75000"/>
                  </a:schemeClr>
                </a:solidFill>
                <a:ea typeface="ＭＳ Ｐゴシック"/>
              </a:rPr>
              <a:t>eller</a:t>
            </a:r>
            <a:r>
              <a:rPr lang="en-US" altLang="sv-SE" kern="0" dirty="0">
                <a:solidFill>
                  <a:schemeClr val="accent1">
                    <a:lumMod val="75000"/>
                  </a:schemeClr>
                </a:solidFill>
                <a:ea typeface="ＭＳ Ｐゴシック"/>
              </a:rPr>
              <a:t> NOK)</a:t>
            </a:r>
          </a:p>
          <a:p>
            <a:pPr>
              <a:lnSpc>
                <a:spcPct val="90000"/>
              </a:lnSpc>
            </a:pPr>
            <a:endParaRPr lang="en-US" altLang="sv-SE" kern="0" dirty="0">
              <a:solidFill>
                <a:schemeClr val="accent1">
                  <a:lumMod val="75000"/>
                </a:schemeClr>
              </a:solidFill>
              <a:ea typeface="ＭＳ Ｐゴシック"/>
            </a:endParaRPr>
          </a:p>
          <a:p>
            <a:pPr>
              <a:lnSpc>
                <a:spcPct val="90000"/>
              </a:lnSpc>
            </a:pPr>
            <a:r>
              <a:rPr lang="en-US" altLang="sv-SE" kern="0" dirty="0" err="1">
                <a:solidFill>
                  <a:schemeClr val="accent1">
                    <a:lumMod val="75000"/>
                  </a:schemeClr>
                </a:solidFill>
                <a:ea typeface="ＭＳ Ｐゴシック"/>
              </a:rPr>
              <a:t>Fördelning</a:t>
            </a:r>
            <a:r>
              <a:rPr lang="en-US" altLang="sv-SE" kern="0" dirty="0">
                <a:solidFill>
                  <a:schemeClr val="accent1">
                    <a:lumMod val="75000"/>
                  </a:schemeClr>
                </a:solidFill>
                <a:ea typeface="ＭＳ Ｐゴシック"/>
              </a:rPr>
              <a:t> i </a:t>
            </a:r>
            <a:r>
              <a:rPr lang="en-US" altLang="sv-SE" kern="0" dirty="0" err="1">
                <a:solidFill>
                  <a:schemeClr val="accent1">
                    <a:lumMod val="75000"/>
                  </a:schemeClr>
                </a:solidFill>
                <a:ea typeface="ＭＳ Ｐゴシック"/>
              </a:rPr>
              <a:t>finansiering</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mellan</a:t>
            </a:r>
            <a:r>
              <a:rPr lang="en-US" altLang="sv-SE" kern="0" dirty="0">
                <a:solidFill>
                  <a:schemeClr val="accent1">
                    <a:lumMod val="75000"/>
                  </a:schemeClr>
                </a:solidFill>
                <a:ea typeface="ＭＳ Ｐゴシック"/>
              </a:rPr>
              <a:t> </a:t>
            </a:r>
            <a:br>
              <a:rPr lang="en-US" altLang="sv-SE" kern="0" dirty="0">
                <a:solidFill>
                  <a:schemeClr val="accent1">
                    <a:lumMod val="75000"/>
                  </a:schemeClr>
                </a:solidFill>
                <a:ea typeface="ＭＳ Ｐゴシック"/>
              </a:rPr>
            </a:br>
            <a:r>
              <a:rPr lang="en-US" altLang="sv-SE" kern="0" dirty="0" err="1">
                <a:solidFill>
                  <a:schemeClr val="accent1">
                    <a:lumMod val="75000"/>
                  </a:schemeClr>
                </a:solidFill>
                <a:ea typeface="ＭＳ Ｐゴシック"/>
              </a:rPr>
              <a:t>Sverige</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och</a:t>
            </a:r>
            <a:r>
              <a:rPr lang="en-US" altLang="sv-SE" kern="0" dirty="0">
                <a:solidFill>
                  <a:schemeClr val="accent1">
                    <a:lumMod val="75000"/>
                  </a:schemeClr>
                </a:solidFill>
                <a:ea typeface="ＭＳ Ｐゴシック"/>
              </a:rPr>
              <a:t> Norge ca 65% </a:t>
            </a:r>
            <a:r>
              <a:rPr lang="en-US" altLang="sv-SE" kern="0" dirty="0" err="1">
                <a:solidFill>
                  <a:schemeClr val="accent1">
                    <a:lumMod val="75000"/>
                  </a:schemeClr>
                </a:solidFill>
                <a:ea typeface="ＭＳ Ｐゴシック"/>
              </a:rPr>
              <a:t>och</a:t>
            </a:r>
            <a:r>
              <a:rPr lang="en-US" altLang="sv-SE" kern="0" dirty="0">
                <a:solidFill>
                  <a:schemeClr val="accent1">
                    <a:lumMod val="75000"/>
                  </a:schemeClr>
                </a:solidFill>
                <a:ea typeface="ＭＳ Ｐゴシック"/>
              </a:rPr>
              <a:t> 35 % </a:t>
            </a:r>
            <a:br>
              <a:rPr lang="en-US" altLang="sv-SE" kern="0" dirty="0">
                <a:solidFill>
                  <a:schemeClr val="accent1">
                    <a:lumMod val="75000"/>
                  </a:schemeClr>
                </a:solidFill>
                <a:ea typeface="ＭＳ Ｐゴシック"/>
              </a:rPr>
            </a:br>
            <a:r>
              <a:rPr lang="en-US" altLang="sv-SE" kern="0" dirty="0" err="1">
                <a:solidFill>
                  <a:schemeClr val="accent1">
                    <a:lumMod val="75000"/>
                  </a:schemeClr>
                </a:solidFill>
                <a:ea typeface="ＭＳ Ｐゴシック"/>
              </a:rPr>
              <a:t>på</a:t>
            </a:r>
            <a:r>
              <a:rPr lang="en-US" altLang="sv-SE" kern="0" dirty="0">
                <a:solidFill>
                  <a:schemeClr val="accent1">
                    <a:lumMod val="75000"/>
                  </a:schemeClr>
                </a:solidFill>
                <a:ea typeface="ＭＳ Ｐゴシック"/>
              </a:rPr>
              <a:t> </a:t>
            </a:r>
            <a:r>
              <a:rPr lang="en-US" altLang="sv-SE" kern="0" dirty="0" err="1">
                <a:solidFill>
                  <a:schemeClr val="accent1">
                    <a:lumMod val="75000"/>
                  </a:schemeClr>
                </a:solidFill>
                <a:ea typeface="ＭＳ Ｐゴシック"/>
              </a:rPr>
              <a:t>programnivå</a:t>
            </a:r>
            <a:endParaRPr lang="en-US" altLang="sv-SE" kern="0" dirty="0">
              <a:solidFill>
                <a:schemeClr val="accent1">
                  <a:lumMod val="75000"/>
                </a:schemeClr>
              </a:solidFill>
              <a:ea typeface="ＭＳ Ｐゴシック"/>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624053"/>
            <a:ext cx="29686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04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ssholder for tekst 11"/>
          <p:cNvSpPr>
            <a:spLocks noGrp="1"/>
          </p:cNvSpPr>
          <p:nvPr>
            <p:ph type="body" sz="half" idx="2"/>
          </p:nvPr>
        </p:nvSpPr>
        <p:spPr>
          <a:xfrm>
            <a:off x="362092" y="71841"/>
            <a:ext cx="1329588" cy="1052904"/>
          </a:xfrm>
        </p:spPr>
        <p:txBody>
          <a:bodyPr>
            <a:normAutofit/>
          </a:bodyPr>
          <a:lstStyle/>
          <a:p>
            <a:endParaRPr lang="nb-NO" sz="3600" b="1" dirty="0">
              <a:solidFill>
                <a:schemeClr val="accent1">
                  <a:lumMod val="75000"/>
                </a:schemeClr>
              </a:solidFill>
            </a:endParaRPr>
          </a:p>
          <a:p>
            <a:endParaRPr lang="nb-NO" sz="3600" b="1" dirty="0">
              <a:solidFill>
                <a:schemeClr val="accent1">
                  <a:lumMod val="75000"/>
                </a:schemeClr>
              </a:solidFill>
            </a:endParaRPr>
          </a:p>
          <a:p>
            <a:endParaRPr lang="nb-NO" sz="2800" b="1" dirty="0">
              <a:solidFill>
                <a:schemeClr val="accent1">
                  <a:lumMod val="75000"/>
                </a:schemeClr>
              </a:solidFill>
            </a:endParaRPr>
          </a:p>
          <a:p>
            <a:endParaRPr lang="nb-NO" sz="1900" b="1"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8</a:t>
            </a:fld>
            <a:endParaRPr lang="sv-SE" dirty="0"/>
          </a:p>
        </p:txBody>
      </p:sp>
      <p:sp>
        <p:nvSpPr>
          <p:cNvPr id="15" name="textruta 14"/>
          <p:cNvSpPr txBox="1"/>
          <p:nvPr/>
        </p:nvSpPr>
        <p:spPr>
          <a:xfrm>
            <a:off x="673776" y="521862"/>
            <a:ext cx="7560840" cy="384721"/>
          </a:xfrm>
          <a:prstGeom prst="rect">
            <a:avLst/>
          </a:prstGeom>
          <a:solidFill>
            <a:schemeClr val="bg1"/>
          </a:solidFill>
        </p:spPr>
        <p:txBody>
          <a:bodyPr wrap="square" rtlCol="0">
            <a:spAutoFit/>
          </a:bodyPr>
          <a:lstStyle/>
          <a:p>
            <a:r>
              <a:rPr lang="sv-SE" sz="1900" b="1" dirty="0" err="1">
                <a:solidFill>
                  <a:schemeClr val="bg2">
                    <a:lumMod val="25000"/>
                  </a:schemeClr>
                </a:solidFill>
                <a:latin typeface="+mj-lt"/>
              </a:rPr>
              <a:t>Gjennomføring</a:t>
            </a:r>
            <a:r>
              <a:rPr lang="sv-SE" sz="1900" b="1" dirty="0">
                <a:solidFill>
                  <a:schemeClr val="bg2">
                    <a:lumMod val="25000"/>
                  </a:schemeClr>
                </a:solidFill>
                <a:latin typeface="+mj-lt"/>
              </a:rPr>
              <a:t> av </a:t>
            </a:r>
            <a:r>
              <a:rPr lang="sv-SE" sz="1900" b="1" dirty="0" err="1">
                <a:solidFill>
                  <a:schemeClr val="bg2">
                    <a:lumMod val="25000"/>
                  </a:schemeClr>
                </a:solidFill>
                <a:latin typeface="+mj-lt"/>
              </a:rPr>
              <a:t>prosjektet</a:t>
            </a:r>
            <a:endParaRPr lang="sv-SE" sz="1900" b="1" dirty="0">
              <a:solidFill>
                <a:schemeClr val="bg2">
                  <a:lumMod val="25000"/>
                </a:schemeClr>
              </a:solidFill>
              <a:latin typeface="+mj-lt"/>
            </a:endParaRPr>
          </a:p>
        </p:txBody>
      </p:sp>
      <p:sp>
        <p:nvSpPr>
          <p:cNvPr id="16" name="textruta 15"/>
          <p:cNvSpPr txBox="1"/>
          <p:nvPr/>
        </p:nvSpPr>
        <p:spPr>
          <a:xfrm>
            <a:off x="362092" y="1124745"/>
            <a:ext cx="5570388" cy="3970318"/>
          </a:xfrm>
          <a:prstGeom prst="rect">
            <a:avLst/>
          </a:prstGeom>
          <a:noFill/>
        </p:spPr>
        <p:txBody>
          <a:bodyPr wrap="square" rtlCol="0">
            <a:spAutoFit/>
          </a:bodyPr>
          <a:lstStyle/>
          <a:p>
            <a:endParaRPr lang="sv-SE" dirty="0"/>
          </a:p>
          <a:p>
            <a:pPr marL="285750" indent="-285750">
              <a:buFont typeface="Arial" panose="020B0604020202020204" pitchFamily="34" charset="0"/>
              <a:buChar char="•"/>
            </a:pPr>
            <a:r>
              <a:rPr lang="sv-SE" dirty="0" err="1">
                <a:cs typeface="Arial" panose="020B0604020202020204" pitchFamily="34" charset="0"/>
              </a:rPr>
              <a:t>Prosjekteierne</a:t>
            </a:r>
            <a:r>
              <a:rPr lang="sv-SE" dirty="0">
                <a:cs typeface="Arial" panose="020B0604020202020204" pitchFamily="34" charset="0"/>
              </a:rPr>
              <a:t> har </a:t>
            </a:r>
            <a:r>
              <a:rPr lang="sv-SE" dirty="0" err="1">
                <a:cs typeface="Arial" panose="020B0604020202020204" pitchFamily="34" charset="0"/>
              </a:rPr>
              <a:t>hovedansvar</a:t>
            </a:r>
            <a:r>
              <a:rPr lang="sv-SE" dirty="0">
                <a:cs typeface="Arial" panose="020B0604020202020204" pitchFamily="34" charset="0"/>
              </a:rPr>
              <a:t> for </a:t>
            </a:r>
            <a:r>
              <a:rPr lang="sv-SE" dirty="0" err="1">
                <a:cs typeface="Arial" panose="020B0604020202020204" pitchFamily="34" charset="0"/>
              </a:rPr>
              <a:t>prosjektet</a:t>
            </a:r>
            <a:r>
              <a:rPr lang="sv-SE" dirty="0">
                <a:cs typeface="Arial" panose="020B0604020202020204" pitchFamily="34" charset="0"/>
              </a:rPr>
              <a:t> </a:t>
            </a:r>
            <a:r>
              <a:rPr lang="sv-SE" dirty="0" err="1">
                <a:cs typeface="Arial" panose="020B0604020202020204" pitchFamily="34" charset="0"/>
              </a:rPr>
              <a:t>og</a:t>
            </a:r>
            <a:r>
              <a:rPr lang="sv-SE" dirty="0">
                <a:cs typeface="Arial" panose="020B0604020202020204" pitchFamily="34" charset="0"/>
              </a:rPr>
              <a:t> koordinerer </a:t>
            </a:r>
            <a:r>
              <a:rPr lang="sv-SE" dirty="0" err="1">
                <a:cs typeface="Arial" panose="020B0604020202020204" pitchFamily="34" charset="0"/>
              </a:rPr>
              <a:t>prosjektet</a:t>
            </a:r>
            <a:r>
              <a:rPr lang="sv-SE" dirty="0">
                <a:cs typeface="Arial" panose="020B0604020202020204" pitchFamily="34" charset="0"/>
              </a:rPr>
              <a:t>.</a:t>
            </a:r>
            <a:br>
              <a:rPr lang="sv-SE" dirty="0">
                <a:cs typeface="Arial" panose="020B0604020202020204" pitchFamily="34" charset="0"/>
              </a:rPr>
            </a:br>
            <a:r>
              <a:rPr lang="sv-SE" dirty="0">
                <a:cs typeface="Arial" panose="020B0604020202020204" pitchFamily="34" charset="0"/>
              </a:rPr>
              <a:t>Projektägare           projektledare            ekonom </a:t>
            </a:r>
          </a:p>
          <a:p>
            <a:endParaRPr lang="sv-SE" dirty="0">
              <a:cs typeface="Arial" panose="020B0604020202020204" pitchFamily="34" charset="0"/>
            </a:endParaRPr>
          </a:p>
          <a:p>
            <a:pPr marL="285750" indent="-285750">
              <a:buFont typeface="Arial" panose="020B0604020202020204" pitchFamily="34" charset="0"/>
              <a:buChar char="•"/>
            </a:pPr>
            <a:r>
              <a:rPr lang="sv-SE" dirty="0" err="1">
                <a:cs typeface="Arial" panose="020B0604020202020204" pitchFamily="34" charset="0"/>
              </a:rPr>
              <a:t>Dette</a:t>
            </a:r>
            <a:r>
              <a:rPr lang="sv-SE" dirty="0">
                <a:cs typeface="Arial" panose="020B0604020202020204" pitchFamily="34" charset="0"/>
              </a:rPr>
              <a:t> </a:t>
            </a:r>
            <a:r>
              <a:rPr lang="sv-SE" dirty="0" err="1">
                <a:cs typeface="Arial" panose="020B0604020202020204" pitchFamily="34" charset="0"/>
              </a:rPr>
              <a:t>innebærer</a:t>
            </a:r>
            <a:r>
              <a:rPr lang="sv-SE" dirty="0">
                <a:cs typeface="Arial" panose="020B0604020202020204" pitchFamily="34" charset="0"/>
              </a:rPr>
              <a:t> </a:t>
            </a:r>
            <a:r>
              <a:rPr lang="sv-SE" dirty="0" err="1">
                <a:cs typeface="Arial" panose="020B0604020202020204" pitchFamily="34" charset="0"/>
              </a:rPr>
              <a:t>også</a:t>
            </a:r>
            <a:r>
              <a:rPr lang="sv-SE" dirty="0">
                <a:cs typeface="Arial" panose="020B0604020202020204" pitchFamily="34" charset="0"/>
              </a:rPr>
              <a:t>: </a:t>
            </a:r>
          </a:p>
          <a:p>
            <a:pPr marL="628650" lvl="1" indent="-285750">
              <a:buFont typeface="Arial" panose="020B0604020202020204" pitchFamily="34" charset="0"/>
              <a:buChar char="•"/>
            </a:pPr>
            <a:r>
              <a:rPr lang="sv-SE" sz="1600" dirty="0">
                <a:cs typeface="Arial" panose="020B0604020202020204" pitchFamily="34" charset="0"/>
              </a:rPr>
              <a:t>Upprätta ett </a:t>
            </a:r>
            <a:r>
              <a:rPr lang="sv-SE" sz="1600" i="1" dirty="0">
                <a:cs typeface="Arial" panose="020B0604020202020204" pitchFamily="34" charset="0"/>
              </a:rPr>
              <a:t>medsökandeavtal (SE)/ </a:t>
            </a:r>
            <a:r>
              <a:rPr lang="sv-SE" sz="1600" i="1" dirty="0" err="1">
                <a:cs typeface="Arial" panose="020B0604020202020204" pitchFamily="34" charset="0"/>
              </a:rPr>
              <a:t>evt</a:t>
            </a:r>
            <a:r>
              <a:rPr lang="sv-SE" sz="1600" i="1" dirty="0">
                <a:cs typeface="Arial" panose="020B0604020202020204" pitchFamily="34" charset="0"/>
              </a:rPr>
              <a:t> en </a:t>
            </a:r>
            <a:r>
              <a:rPr lang="sv-SE" sz="1600" i="1" dirty="0" err="1">
                <a:cs typeface="Arial" panose="020B0604020202020204" pitchFamily="34" charset="0"/>
              </a:rPr>
              <a:t>partnerskapsavtale</a:t>
            </a:r>
            <a:r>
              <a:rPr lang="sv-SE" sz="1600" i="1" dirty="0">
                <a:cs typeface="Arial" panose="020B0604020202020204" pitchFamily="34" charset="0"/>
              </a:rPr>
              <a:t> (NO)</a:t>
            </a:r>
            <a:endParaRPr lang="sv-SE" sz="1600" dirty="0">
              <a:cs typeface="Arial" panose="020B0604020202020204" pitchFamily="34" charset="0"/>
            </a:endParaRPr>
          </a:p>
          <a:p>
            <a:pPr marL="628650" lvl="1" indent="-285750">
              <a:buFont typeface="Arial" panose="020B0604020202020204" pitchFamily="34" charset="0"/>
              <a:buChar char="•"/>
            </a:pPr>
            <a:r>
              <a:rPr lang="sv-SE" sz="1600" dirty="0">
                <a:cs typeface="Arial" panose="020B0604020202020204" pitchFamily="34" charset="0"/>
              </a:rPr>
              <a:t>Se till att de utgifter som medsökande/partner lägger fram avser projektets genomförande</a:t>
            </a:r>
          </a:p>
          <a:p>
            <a:pPr marL="628650" lvl="1" indent="-285750">
              <a:buFont typeface="Arial" panose="020B0604020202020204" pitchFamily="34" charset="0"/>
              <a:buChar char="•"/>
            </a:pPr>
            <a:r>
              <a:rPr lang="sv-SE" sz="1600" dirty="0">
                <a:cs typeface="Arial" panose="020B0604020202020204" pitchFamily="34" charset="0"/>
              </a:rPr>
              <a:t>Rapportering (status </a:t>
            </a:r>
            <a:r>
              <a:rPr lang="sv-SE" sz="1600" dirty="0" err="1">
                <a:cs typeface="Arial" panose="020B0604020202020204" pitchFamily="34" charset="0"/>
              </a:rPr>
              <a:t>og</a:t>
            </a:r>
            <a:r>
              <a:rPr lang="sv-SE" sz="1600" dirty="0">
                <a:cs typeface="Arial" panose="020B0604020202020204" pitchFamily="34" charset="0"/>
              </a:rPr>
              <a:t> </a:t>
            </a:r>
            <a:r>
              <a:rPr lang="sv-SE" sz="1600" dirty="0" err="1">
                <a:cs typeface="Arial" panose="020B0604020202020204" pitchFamily="34" charset="0"/>
              </a:rPr>
              <a:t>økonomirapportering</a:t>
            </a:r>
            <a:r>
              <a:rPr lang="sv-SE" sz="1600" dirty="0">
                <a:cs typeface="Arial" panose="020B0604020202020204" pitchFamily="34" charset="0"/>
              </a:rPr>
              <a:t>) jfr beslutet</a:t>
            </a:r>
          </a:p>
          <a:p>
            <a:pPr marL="628650" lvl="1" indent="-285750">
              <a:buFont typeface="Arial" panose="020B0604020202020204" pitchFamily="34" charset="0"/>
              <a:buChar char="•"/>
            </a:pPr>
            <a:r>
              <a:rPr lang="sv-SE" sz="1600" dirty="0" err="1">
                <a:cs typeface="Arial" panose="020B0604020202020204" pitchFamily="34" charset="0"/>
              </a:rPr>
              <a:t>Kommunikasjon</a:t>
            </a:r>
            <a:r>
              <a:rPr lang="sv-SE" sz="1600" dirty="0">
                <a:cs typeface="Arial" panose="020B0604020202020204" pitchFamily="34" charset="0"/>
              </a:rPr>
              <a:t>/</a:t>
            </a:r>
            <a:r>
              <a:rPr lang="sv-SE" sz="1600" dirty="0" err="1">
                <a:cs typeface="Arial" panose="020B0604020202020204" pitchFamily="34" charset="0"/>
              </a:rPr>
              <a:t>informasjon</a:t>
            </a:r>
            <a:r>
              <a:rPr lang="sv-SE" sz="1600" dirty="0">
                <a:cs typeface="Arial" panose="020B0604020202020204" pitchFamily="34" charset="0"/>
              </a:rPr>
              <a:t> om </a:t>
            </a:r>
            <a:r>
              <a:rPr lang="sv-SE" sz="1600" dirty="0" err="1">
                <a:cs typeface="Arial" panose="020B0604020202020204" pitchFamily="34" charset="0"/>
              </a:rPr>
              <a:t>prosjektet</a:t>
            </a:r>
            <a:endParaRPr lang="sv-SE" sz="1600" dirty="0">
              <a:cs typeface="Arial" panose="020B0604020202020204" pitchFamily="34" charset="0"/>
            </a:endParaRPr>
          </a:p>
          <a:p>
            <a:pPr marL="628650" lvl="1" indent="-285750">
              <a:buFont typeface="Arial" panose="020B0604020202020204" pitchFamily="34" charset="0"/>
              <a:buChar char="•"/>
            </a:pPr>
            <a:r>
              <a:rPr lang="sv-SE" sz="1600" dirty="0">
                <a:cs typeface="Arial" panose="020B0604020202020204" pitchFamily="34" charset="0"/>
              </a:rPr>
              <a:t>Ansvara för ändringar och ändringsansökan för projektet, gäller även medsökandes ändringar i t.ex. budget.</a:t>
            </a:r>
            <a:endParaRPr lang="sv-SE"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236" y="2977857"/>
            <a:ext cx="2947260" cy="160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ktangel 10"/>
          <p:cNvSpPr/>
          <p:nvPr/>
        </p:nvSpPr>
        <p:spPr>
          <a:xfrm>
            <a:off x="6019704" y="1988840"/>
            <a:ext cx="2520289" cy="1046440"/>
          </a:xfrm>
          <a:prstGeom prst="rect">
            <a:avLst/>
          </a:prstGeom>
        </p:spPr>
        <p:txBody>
          <a:bodyPr wrap="square">
            <a:spAutoFit/>
          </a:bodyPr>
          <a:lstStyle/>
          <a:p>
            <a:endParaRPr lang="nb-NO" sz="800" dirty="0">
              <a:solidFill>
                <a:srgbClr val="000000"/>
              </a:solidFill>
              <a:latin typeface="Tw Cen MT"/>
            </a:endParaRPr>
          </a:p>
          <a:p>
            <a:r>
              <a:rPr lang="nb-NO" sz="800" dirty="0">
                <a:solidFill>
                  <a:srgbClr val="000000"/>
                </a:solidFill>
                <a:latin typeface="Tw Cen MT"/>
              </a:rPr>
              <a:t> </a:t>
            </a:r>
            <a:r>
              <a:rPr lang="nb-NO" b="1" dirty="0">
                <a:solidFill>
                  <a:schemeClr val="bg2">
                    <a:lumMod val="25000"/>
                  </a:schemeClr>
                </a:solidFill>
                <a:latin typeface="+mj-lt"/>
              </a:rPr>
              <a:t>Projekthandbok Interreg Sverige-Norge2014-2020</a:t>
            </a:r>
            <a:endParaRPr lang="nb-NO" dirty="0">
              <a:solidFill>
                <a:schemeClr val="bg2">
                  <a:lumMod val="25000"/>
                </a:schemeClr>
              </a:solidFill>
              <a:latin typeface="+mj-lt"/>
            </a:endParaRPr>
          </a:p>
          <a:p>
            <a:endParaRPr lang="nb-NO" dirty="0"/>
          </a:p>
        </p:txBody>
      </p:sp>
      <p:cxnSp>
        <p:nvCxnSpPr>
          <p:cNvPr id="3" name="Rak pilkoppling 2"/>
          <p:cNvCxnSpPr/>
          <p:nvPr/>
        </p:nvCxnSpPr>
        <p:spPr>
          <a:xfrm>
            <a:off x="3807464" y="2133175"/>
            <a:ext cx="486240" cy="23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p:cNvCxnSpPr/>
          <p:nvPr/>
        </p:nvCxnSpPr>
        <p:spPr>
          <a:xfrm>
            <a:off x="1956890" y="2135526"/>
            <a:ext cx="4373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4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Plassholder for tekst 11"/>
          <p:cNvSpPr>
            <a:spLocks noGrp="1"/>
          </p:cNvSpPr>
          <p:nvPr>
            <p:ph type="body" sz="half" idx="2"/>
          </p:nvPr>
        </p:nvSpPr>
        <p:spPr>
          <a:xfrm>
            <a:off x="362092" y="71841"/>
            <a:ext cx="1329588" cy="1052904"/>
          </a:xfrm>
        </p:spPr>
        <p:txBody>
          <a:bodyPr>
            <a:normAutofit/>
          </a:bodyPr>
          <a:lstStyle/>
          <a:p>
            <a:endParaRPr lang="nb-NO" sz="3600" b="1" dirty="0">
              <a:solidFill>
                <a:schemeClr val="accent1">
                  <a:lumMod val="75000"/>
                </a:schemeClr>
              </a:solidFill>
            </a:endParaRPr>
          </a:p>
          <a:p>
            <a:endParaRPr lang="nb-NO" sz="3600" b="1" dirty="0">
              <a:solidFill>
                <a:schemeClr val="accent1">
                  <a:lumMod val="75000"/>
                </a:schemeClr>
              </a:solidFill>
            </a:endParaRPr>
          </a:p>
          <a:p>
            <a:endParaRPr lang="nb-NO" sz="2800" b="1" dirty="0">
              <a:solidFill>
                <a:schemeClr val="accent1">
                  <a:lumMod val="75000"/>
                </a:schemeClr>
              </a:solidFill>
            </a:endParaRPr>
          </a:p>
          <a:p>
            <a:endParaRPr lang="nb-NO" sz="1900" b="1" dirty="0">
              <a:solidFill>
                <a:schemeClr val="accent1">
                  <a:lumMod val="75000"/>
                </a:schemeClr>
              </a:solidFill>
            </a:endParaRPr>
          </a:p>
        </p:txBody>
      </p:sp>
      <p:sp>
        <p:nvSpPr>
          <p:cNvPr id="9" name="Platshållare för bildnummer 8"/>
          <p:cNvSpPr>
            <a:spLocks noGrp="1"/>
          </p:cNvSpPr>
          <p:nvPr>
            <p:ph type="sldNum" sz="quarter" idx="12"/>
          </p:nvPr>
        </p:nvSpPr>
        <p:spPr/>
        <p:txBody>
          <a:bodyPr/>
          <a:lstStyle/>
          <a:p>
            <a:fld id="{27F9757E-9B39-4A68-B65A-1A5A09F9FBAC}" type="slidenum">
              <a:rPr lang="sv-SE" smtClean="0"/>
              <a:t>9</a:t>
            </a:fld>
            <a:endParaRPr lang="sv-SE" dirty="0"/>
          </a:p>
        </p:txBody>
      </p:sp>
      <p:pic>
        <p:nvPicPr>
          <p:cNvPr id="1026"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4911334" y="643607"/>
            <a:ext cx="3405082" cy="48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ktangel 13"/>
          <p:cNvSpPr/>
          <p:nvPr/>
        </p:nvSpPr>
        <p:spPr>
          <a:xfrm>
            <a:off x="4932040" y="620688"/>
            <a:ext cx="3419604" cy="48965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539552" y="521862"/>
            <a:ext cx="2880320" cy="384721"/>
          </a:xfrm>
          <a:prstGeom prst="rect">
            <a:avLst/>
          </a:prstGeom>
          <a:noFill/>
        </p:spPr>
        <p:txBody>
          <a:bodyPr wrap="square" rtlCol="0">
            <a:spAutoFit/>
          </a:bodyPr>
          <a:lstStyle/>
          <a:p>
            <a:r>
              <a:rPr lang="sv-SE" sz="1900" b="1" dirty="0">
                <a:solidFill>
                  <a:schemeClr val="bg2">
                    <a:lumMod val="25000"/>
                  </a:schemeClr>
                </a:solidFill>
                <a:latin typeface="+mj-lt"/>
              </a:rPr>
              <a:t>Viktige dokument</a:t>
            </a:r>
          </a:p>
        </p:txBody>
      </p:sp>
      <p:sp>
        <p:nvSpPr>
          <p:cNvPr id="16" name="textruta 15"/>
          <p:cNvSpPr txBox="1"/>
          <p:nvPr/>
        </p:nvSpPr>
        <p:spPr>
          <a:xfrm>
            <a:off x="611560" y="882918"/>
            <a:ext cx="4176464" cy="5509200"/>
          </a:xfrm>
          <a:prstGeom prst="rect">
            <a:avLst/>
          </a:prstGeom>
          <a:noFill/>
        </p:spPr>
        <p:txBody>
          <a:bodyPr wrap="square" rtlCol="0">
            <a:spAutoFit/>
          </a:bodyPr>
          <a:lstStyle/>
          <a:p>
            <a:r>
              <a:rPr lang="sv-SE" sz="1600" b="1" dirty="0"/>
              <a:t>Beslutet/</a:t>
            </a:r>
            <a:r>
              <a:rPr lang="sv-SE" sz="1600" b="1" dirty="0" err="1"/>
              <a:t>tilsagnet</a:t>
            </a:r>
            <a:endParaRPr lang="sv-SE" sz="1600" b="1" dirty="0"/>
          </a:p>
          <a:p>
            <a:pPr marL="285750" indent="-285750">
              <a:buFontTx/>
              <a:buChar char="-"/>
            </a:pPr>
            <a:r>
              <a:rPr lang="sv-SE" sz="1400" dirty="0"/>
              <a:t>Startdato/</a:t>
            </a:r>
            <a:r>
              <a:rPr lang="sv-SE" sz="1400" dirty="0" err="1"/>
              <a:t>sluttdato</a:t>
            </a:r>
            <a:endParaRPr lang="sv-SE" sz="1400" dirty="0"/>
          </a:p>
          <a:p>
            <a:pPr marL="285750" indent="-285750">
              <a:buFontTx/>
              <a:buChar char="-"/>
            </a:pPr>
            <a:r>
              <a:rPr lang="sv-SE" sz="1400" dirty="0" err="1"/>
              <a:t>Almenne</a:t>
            </a:r>
            <a:r>
              <a:rPr lang="sv-SE" sz="1400" dirty="0"/>
              <a:t> </a:t>
            </a:r>
            <a:r>
              <a:rPr lang="sv-SE" sz="1400" dirty="0" err="1"/>
              <a:t>vilkår</a:t>
            </a:r>
            <a:endParaRPr lang="sv-SE" sz="1400" dirty="0"/>
          </a:p>
          <a:p>
            <a:pPr marL="285750" indent="-285750">
              <a:buFontTx/>
              <a:buChar char="-"/>
            </a:pPr>
            <a:r>
              <a:rPr lang="sv-SE" sz="1400" dirty="0" err="1"/>
              <a:t>Spesielle</a:t>
            </a:r>
            <a:r>
              <a:rPr lang="sv-SE" sz="1400" dirty="0"/>
              <a:t> </a:t>
            </a:r>
            <a:r>
              <a:rPr lang="sv-SE" sz="1400" dirty="0" err="1"/>
              <a:t>vilkår</a:t>
            </a:r>
            <a:endParaRPr lang="sv-SE" sz="1400" dirty="0"/>
          </a:p>
          <a:p>
            <a:pPr marL="285750" indent="-285750">
              <a:buFontTx/>
              <a:buChar char="-"/>
            </a:pPr>
            <a:r>
              <a:rPr lang="sv-SE" sz="1400" dirty="0"/>
              <a:t>Rapporteringsfrister</a:t>
            </a:r>
          </a:p>
          <a:p>
            <a:pPr marL="285750" indent="-285750">
              <a:buFontTx/>
              <a:buChar char="-"/>
            </a:pPr>
            <a:r>
              <a:rPr lang="sv-SE" sz="1400" dirty="0" err="1"/>
              <a:t>Budsjett</a:t>
            </a:r>
            <a:endParaRPr lang="sv-SE" sz="1400" dirty="0"/>
          </a:p>
          <a:p>
            <a:pPr marL="285750" indent="-285750">
              <a:buFontTx/>
              <a:buChar char="-"/>
            </a:pPr>
            <a:r>
              <a:rPr lang="sv-SE" sz="1400" dirty="0"/>
              <a:t>Finansieringsplan</a:t>
            </a:r>
          </a:p>
          <a:p>
            <a:pPr marL="285750" indent="-285750">
              <a:buFontTx/>
              <a:buChar char="-"/>
            </a:pPr>
            <a:r>
              <a:rPr lang="sv-SE" sz="1400" dirty="0" err="1"/>
              <a:t>Tiltak</a:t>
            </a:r>
            <a:r>
              <a:rPr lang="sv-SE" sz="1400" dirty="0"/>
              <a:t> som skal </a:t>
            </a:r>
            <a:r>
              <a:rPr lang="sv-SE" sz="1400" dirty="0" err="1"/>
              <a:t>gjennomføres</a:t>
            </a:r>
            <a:endParaRPr lang="sv-SE" sz="1400" dirty="0"/>
          </a:p>
          <a:p>
            <a:r>
              <a:rPr lang="sv-SE" sz="1600" b="1" dirty="0"/>
              <a:t>NB! </a:t>
            </a:r>
            <a:r>
              <a:rPr lang="sv-SE" sz="1600" b="1" dirty="0" err="1"/>
              <a:t>Aksept</a:t>
            </a:r>
            <a:r>
              <a:rPr lang="sv-SE" sz="1600" b="1" dirty="0"/>
              <a:t> av </a:t>
            </a:r>
            <a:r>
              <a:rPr lang="sv-SE" sz="1600" b="1" dirty="0" err="1"/>
              <a:t>tilsagn</a:t>
            </a:r>
            <a:r>
              <a:rPr lang="sv-SE" sz="1600" b="1" dirty="0"/>
              <a:t> </a:t>
            </a:r>
            <a:r>
              <a:rPr lang="sv-SE" sz="1600" b="1" dirty="0" err="1"/>
              <a:t>innen</a:t>
            </a:r>
            <a:r>
              <a:rPr lang="sv-SE" sz="1600" b="1" dirty="0"/>
              <a:t> 2 </a:t>
            </a:r>
            <a:r>
              <a:rPr lang="sv-SE" sz="1600" b="1" dirty="0" err="1"/>
              <a:t>mnd</a:t>
            </a:r>
            <a:r>
              <a:rPr lang="sv-SE" sz="1600" b="1" dirty="0"/>
              <a:t>. (N) </a:t>
            </a:r>
          </a:p>
          <a:p>
            <a:endParaRPr lang="sv-SE" b="1" dirty="0"/>
          </a:p>
          <a:p>
            <a:r>
              <a:rPr lang="sv-SE" sz="1600" b="1" dirty="0" err="1"/>
              <a:t>Samarbeidsavtale</a:t>
            </a:r>
            <a:r>
              <a:rPr lang="sv-SE" sz="1600" b="1" dirty="0"/>
              <a:t> </a:t>
            </a:r>
          </a:p>
          <a:p>
            <a:r>
              <a:rPr lang="sv-SE" sz="1400" dirty="0"/>
              <a:t>-     </a:t>
            </a:r>
            <a:r>
              <a:rPr lang="sv-SE" sz="1400" dirty="0" err="1"/>
              <a:t>mellom</a:t>
            </a:r>
            <a:r>
              <a:rPr lang="sv-SE" sz="1400" dirty="0"/>
              <a:t> </a:t>
            </a:r>
            <a:r>
              <a:rPr lang="sv-SE" sz="1400" dirty="0" err="1"/>
              <a:t>aktørene</a:t>
            </a:r>
            <a:r>
              <a:rPr lang="sv-SE" sz="1400" dirty="0"/>
              <a:t> i </a:t>
            </a:r>
            <a:r>
              <a:rPr lang="sv-SE" sz="1400" dirty="0" err="1"/>
              <a:t>prosjektet</a:t>
            </a:r>
            <a:r>
              <a:rPr lang="sv-SE" sz="1400" dirty="0"/>
              <a:t> (frivillig)  </a:t>
            </a:r>
          </a:p>
          <a:p>
            <a:endParaRPr lang="sv-SE" b="1" dirty="0"/>
          </a:p>
          <a:p>
            <a:r>
              <a:rPr lang="sv-SE" sz="1600" b="1" dirty="0" err="1"/>
              <a:t>Forordninger</a:t>
            </a:r>
            <a:r>
              <a:rPr lang="sv-SE" sz="1600" b="1" dirty="0"/>
              <a:t> </a:t>
            </a:r>
            <a:r>
              <a:rPr lang="sv-SE" sz="1600" b="1" dirty="0" err="1"/>
              <a:t>og</a:t>
            </a:r>
            <a:r>
              <a:rPr lang="sv-SE" sz="1600" b="1" dirty="0"/>
              <a:t> regelverk </a:t>
            </a:r>
          </a:p>
          <a:p>
            <a:pPr marL="285750" indent="-285750">
              <a:buFontTx/>
              <a:buChar char="-"/>
            </a:pPr>
            <a:r>
              <a:rPr lang="sv-SE" sz="1400" dirty="0"/>
              <a:t>Offentlig </a:t>
            </a:r>
            <a:r>
              <a:rPr lang="sv-SE" sz="1400" dirty="0" err="1"/>
              <a:t>innkjøp</a:t>
            </a:r>
            <a:r>
              <a:rPr lang="sv-SE" sz="1400" dirty="0"/>
              <a:t>/upphandling</a:t>
            </a:r>
          </a:p>
          <a:p>
            <a:pPr marL="285750" indent="-285750">
              <a:buFontTx/>
              <a:buChar char="-"/>
            </a:pPr>
            <a:r>
              <a:rPr lang="sv-SE" sz="1400" dirty="0" err="1"/>
              <a:t>Statsstøtteregelverk</a:t>
            </a:r>
            <a:r>
              <a:rPr lang="sv-SE" sz="1400" dirty="0"/>
              <a:t> </a:t>
            </a:r>
          </a:p>
          <a:p>
            <a:endParaRPr lang="sv-SE" dirty="0"/>
          </a:p>
          <a:p>
            <a:r>
              <a:rPr lang="sv-SE" sz="1600" b="1" dirty="0" err="1"/>
              <a:t>Prosjekthandboken</a:t>
            </a:r>
            <a:endParaRPr lang="sv-SE" sz="1600" b="1" dirty="0"/>
          </a:p>
          <a:p>
            <a:pPr marL="285750" indent="-285750">
              <a:buFontTx/>
              <a:buChar char="-"/>
            </a:pPr>
            <a:r>
              <a:rPr lang="sv-SE" sz="1400" dirty="0"/>
              <a:t>Råd </a:t>
            </a:r>
            <a:r>
              <a:rPr lang="sv-SE" sz="1400" dirty="0" err="1"/>
              <a:t>og</a:t>
            </a:r>
            <a:r>
              <a:rPr lang="sv-SE" sz="1400" dirty="0"/>
              <a:t> tips underveis i </a:t>
            </a:r>
            <a:r>
              <a:rPr lang="sv-SE" sz="1400" dirty="0" err="1"/>
              <a:t>prosjektet</a:t>
            </a:r>
            <a:endParaRPr lang="sv-SE" sz="1400" dirty="0"/>
          </a:p>
          <a:p>
            <a:pPr marL="285750" indent="-285750">
              <a:buFontTx/>
              <a:buChar char="-"/>
            </a:pPr>
            <a:endParaRPr lang="sv-SE" sz="1400" dirty="0"/>
          </a:p>
          <a:p>
            <a:pPr marL="285750" indent="-285750">
              <a:buFontTx/>
              <a:buChar char="-"/>
            </a:pPr>
            <a:r>
              <a:rPr lang="sv-SE" sz="1400" dirty="0"/>
              <a:t>Webbplatsen</a:t>
            </a:r>
          </a:p>
          <a:p>
            <a:pPr marL="285750" indent="-285750">
              <a:buFontTx/>
              <a:buChar char="-"/>
            </a:pPr>
            <a:endParaRPr lang="sv-SE" dirty="0"/>
          </a:p>
          <a:p>
            <a:endParaRPr lang="sv-SE" dirty="0"/>
          </a:p>
        </p:txBody>
      </p:sp>
    </p:spTree>
    <p:extLst>
      <p:ext uri="{BB962C8B-B14F-4D97-AF65-F5344CB8AC3E}">
        <p14:creationId xmlns:p14="http://schemas.microsoft.com/office/powerpoint/2010/main" val="324987598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Interreg nya loggan.potx" id="{00D80128-07EC-440D-AC02-30A54855FC65}" vid="{E9D5E9DE-E03A-4878-ACFF-4A84D9B2DE8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Mall Interreg nya loggan</Template>
  <TotalTime>2902</TotalTime>
  <Words>618</Words>
  <Application>Microsoft Office PowerPoint</Application>
  <PresentationFormat>Bildspel på skärmen (4:3)</PresentationFormat>
  <Paragraphs>188</Paragraphs>
  <Slides>11</Slides>
  <Notes>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11</vt:i4>
      </vt:variant>
    </vt:vector>
  </HeadingPairs>
  <TitlesOfParts>
    <vt:vector size="19" baseType="lpstr">
      <vt:lpstr>ＭＳ Ｐゴシック</vt:lpstr>
      <vt:lpstr>Arial</vt:lpstr>
      <vt:lpstr>Calibri</vt:lpstr>
      <vt:lpstr>Calibri Light</vt:lpstr>
      <vt:lpstr>Times New Roman</vt:lpstr>
      <vt:lpstr>Tw Cen MT</vt:lpstr>
      <vt:lpstr>Wingdings</vt:lpstr>
      <vt:lpstr>Office-tema</vt:lpstr>
      <vt:lpstr>PowerPoint-presentation</vt:lpstr>
      <vt:lpstr>PowerPoint-presentation</vt:lpstr>
      <vt:lpstr>Ex. samarbetsprogrammens storlek </vt:lpstr>
      <vt:lpstr>Programområdet </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Nässén Maud</dc:creator>
  <cp:lastModifiedBy>Westerlund Annica</cp:lastModifiedBy>
  <cp:revision>25</cp:revision>
  <dcterms:created xsi:type="dcterms:W3CDTF">2016-04-26T12:01:10Z</dcterms:created>
  <dcterms:modified xsi:type="dcterms:W3CDTF">2016-10-10T08:16:56Z</dcterms:modified>
</cp:coreProperties>
</file>