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3" r:id="rId3"/>
    <p:sldId id="284" r:id="rId4"/>
    <p:sldId id="270" r:id="rId5"/>
    <p:sldId id="288" r:id="rId6"/>
    <p:sldId id="289" r:id="rId7"/>
    <p:sldId id="290" r:id="rId8"/>
    <p:sldId id="291" r:id="rId9"/>
    <p:sldId id="269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789738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CB8E3-221C-4BBB-B5CD-982FFED385F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1EC65D-2104-43C6-88BF-F4A3F453772B}" type="pres">
      <dgm:prSet presAssocID="{A6FCB8E3-221C-4BBB-B5CD-982FFED385F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54423C0-43FA-4CDE-A19E-8CA412DACDF5}" type="presOf" srcId="{A6FCB8E3-221C-4BBB-B5CD-982FFED385FC}" destId="{7F1EC65D-2104-43C6-88BF-F4A3F453772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4326-8CA8-4288-A0C4-64EB6874A710}" type="datetimeFigureOut">
              <a:rPr lang="sv-SE" smtClean="0"/>
              <a:t>2016-09-08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A7729-8011-4613-B1A6-78A76B137F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57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4440F-9C88-4B4D-88A2-879554B3EB5C}" type="datetimeFigureOut">
              <a:rPr lang="sv-SE" smtClean="0"/>
              <a:t>2016-09-08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78722"/>
            <a:ext cx="543179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5C58D-8760-4B60-88E2-BBFF6FA860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42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A725-6B89-44E5-9EFE-6338DEC0B85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8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11"/>
          <p:cNvSpPr txBox="1">
            <a:spLocks noGrp="1"/>
          </p:cNvSpPr>
          <p:nvPr>
            <p:ph type="body" idx="1"/>
          </p:nvPr>
        </p:nvSpPr>
        <p:spPr>
          <a:xfrm>
            <a:off x="678816" y="4716781"/>
            <a:ext cx="5432106" cy="4467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91388" rIns="91388" bIns="91388"/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nb-NO" altLang="nb-NO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1747" name="Shape 11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4400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590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21"/>
          <p:cNvSpPr txBox="1">
            <a:spLocks noGrp="1"/>
          </p:cNvSpPr>
          <p:nvPr>
            <p:ph type="body" idx="1"/>
          </p:nvPr>
        </p:nvSpPr>
        <p:spPr>
          <a:xfrm>
            <a:off x="678816" y="4716781"/>
            <a:ext cx="5432106" cy="4467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91388" rIns="91388" bIns="91388"/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nb-NO" altLang="nb-NO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2771" name="Shape 12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4400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121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A725-6B89-44E5-9EFE-6338DEC0B85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55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Virkemiddel for å nå prosjektets mål.</a:t>
            </a:r>
          </a:p>
          <a:p>
            <a:endParaRPr lang="nb-NO" dirty="0"/>
          </a:p>
          <a:p>
            <a:endParaRPr lang="nb-NO" dirty="0"/>
          </a:p>
          <a:p>
            <a:pPr marL="228600" indent="-228600">
              <a:buAutoNum type="arabicPeriod"/>
            </a:pPr>
            <a:r>
              <a:rPr lang="nb-NO" dirty="0"/>
              <a:t>Forståelse av</a:t>
            </a:r>
            <a:r>
              <a:rPr lang="nb-NO" baseline="0" dirty="0"/>
              <a:t> situasjonen, felles forståelse av hvem vi er. </a:t>
            </a:r>
          </a:p>
          <a:p>
            <a:pPr marL="228600" indent="-228600">
              <a:buAutoNum type="arabicPeriod"/>
            </a:pPr>
            <a:r>
              <a:rPr lang="nb-NO" baseline="0" dirty="0"/>
              <a:t>Hvem er målgrupper og interessenter for prosjektet </a:t>
            </a:r>
          </a:p>
          <a:p>
            <a:pPr marL="228600" indent="-228600">
              <a:buAutoNum type="arabicPeriod"/>
            </a:pPr>
            <a:r>
              <a:rPr lang="nb-NO" baseline="0" dirty="0"/>
              <a:t>Hvilke kanaler bruker dere – hvilke bruker målgruppene? </a:t>
            </a:r>
          </a:p>
          <a:p>
            <a:pPr marL="228600" indent="-228600">
              <a:buAutoNum type="arabicPeriod"/>
            </a:pPr>
            <a:r>
              <a:rPr lang="nb-NO" baseline="0" dirty="0"/>
              <a:t>Hvilke utfordringer - Tydeligere behov. </a:t>
            </a:r>
          </a:p>
          <a:p>
            <a:pPr marL="228600" indent="-228600">
              <a:buAutoNum type="arabicPeriod"/>
            </a:pPr>
            <a:r>
              <a:rPr lang="nb-NO" baseline="0" dirty="0"/>
              <a:t>Hvilke mål bør vi ha? </a:t>
            </a:r>
          </a:p>
          <a:p>
            <a:pPr marL="228600" indent="-228600">
              <a:buAutoNum type="arabicPeriod"/>
            </a:pPr>
            <a:r>
              <a:rPr lang="nb-NO" baseline="0" dirty="0"/>
              <a:t>Strategi – måten vi kommer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A725-6B89-44E5-9EFE-6338DEC0B85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09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Velg rett. Uendelige muligheter. Kostnadseffektivt,</a:t>
            </a:r>
            <a:r>
              <a:rPr lang="nb-NO" baseline="0" dirty="0"/>
              <a:t> men krevende? Dialog. Men krever at man er på tærne.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A725-6B89-44E5-9EFE-6338DEC0B85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5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A725-6B89-44E5-9EFE-6338DEC0B85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21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570" y="6325021"/>
            <a:ext cx="468630" cy="365125"/>
          </a:xfrm>
        </p:spPr>
        <p:txBody>
          <a:bodyPr/>
          <a:lstStyle/>
          <a:p>
            <a:fld id="{BF6CC7B0-F260-494A-A439-D06042740CE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7194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6720" y="6311899"/>
            <a:ext cx="468630" cy="365125"/>
          </a:xfrm>
        </p:spPr>
        <p:txBody>
          <a:bodyPr/>
          <a:lstStyle/>
          <a:p>
            <a:fld id="{BF6CC7B0-F260-494A-A439-D06042740CE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2489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4760" cy="403796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3796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C7B0-F260-494A-A439-D06042740CE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046720" y="6311899"/>
            <a:ext cx="46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6CC7B0-F260-494A-A439-D06042740C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261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6994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06190" cy="336994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C7B0-F260-494A-A439-D06042740CE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46720" y="6311899"/>
            <a:ext cx="46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6CC7B0-F260-494A-A439-D06042740C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0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C7B0-F260-494A-A439-D06042740CEA}" type="slidenum">
              <a:rPr lang="sv-SE" smtClean="0"/>
              <a:t>‹#›</a:t>
            </a:fld>
            <a:endParaRPr lang="sv-SE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046720" y="6311899"/>
            <a:ext cx="46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6CC7B0-F260-494A-A439-D06042740C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71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C7B0-F260-494A-A439-D06042740CEA}" type="slidenum">
              <a:rPr lang="sv-SE" smtClean="0"/>
              <a:t>‹#›</a:t>
            </a:fld>
            <a:endParaRPr lang="sv-SE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046720" y="6311899"/>
            <a:ext cx="46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6CC7B0-F260-494A-A439-D06042740CE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2187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4E15-185C-4C53-A41D-C5E0468AEC09}" type="datetime1">
              <a:rPr lang="sv-SE" smtClean="0"/>
              <a:t>2016-09-08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48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nb-NO" altLang="nb-NO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5" name="Shape 20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"/>
          <p:cNvSpPr>
            <a:spLocks noChangeArrowheads="1"/>
          </p:cNvSpPr>
          <p:nvPr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nb-NO" altLang="nb-NO" sz="1200">
              <a:solidFill>
                <a:srgbClr val="0F5494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>
            <a:solidFill>
              <a:srgbClr val="EE8032"/>
            </a:solidFill>
            <a:miter lim="800000"/>
            <a:headEnd/>
            <a:tailEnd/>
          </a:ln>
        </p:spPr>
        <p:txBody>
          <a:bodyPr lIns="54000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fr-BE" altLang="nb-NO" sz="9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Regional Policy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995737" y="2565400"/>
            <a:ext cx="5040312" cy="790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75" marR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624"/>
              </a:buClr>
              <a:buFont typeface="Verdana"/>
              <a:buNone/>
              <a:defRPr sz="7600" b="1" i="0" u="none" strike="noStrike" cap="none" baseline="0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358775" marR="0" indent="-3587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indent="-3587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indent="-3587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indent="-3587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indent="-31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indent="-31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indent="-31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indent="-3175" algn="l" rtl="0">
              <a:spcBef>
                <a:spcPts val="0"/>
              </a:spcBef>
              <a:spcAft>
                <a:spcPts val="0"/>
              </a:spcAft>
              <a:defRPr sz="3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11187" y="3716337"/>
            <a:ext cx="8532812" cy="17287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742950" marR="0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Font typeface="Verdana"/>
              <a:buChar char="•"/>
              <a:defRPr sz="2000" b="1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4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3pPr>
            <a:lvl4pPr marL="1600200" marR="0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" name="Shape 25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erdana"/>
              <a:buNone/>
              <a:defRPr sz="1200" b="1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26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erdana"/>
              <a:buNone/>
              <a:defRPr sz="14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Verdana"/>
              <a:buNone/>
              <a:defRPr sz="1200" b="0" i="0" u="none" strike="noStrike" cap="none" baseline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27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>
              <a:buClr>
                <a:srgbClr val="FFFFFF"/>
              </a:buClr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/>
            </a:pPr>
            <a:fld id="{F96C3057-BBFB-45F9-8B97-DBD21742354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9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9018" y="4001294"/>
            <a:ext cx="46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C7B0-F260-494A-A439-D06042740CE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13" y="6081935"/>
            <a:ext cx="764518" cy="529685"/>
          </a:xfrm>
          <a:prstGeom prst="rect">
            <a:avLst/>
          </a:prstGeom>
        </p:spPr>
      </p:pic>
      <p:pic>
        <p:nvPicPr>
          <p:cNvPr id="9" name="Bildobjekt 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72" y="6099863"/>
            <a:ext cx="577862" cy="511757"/>
          </a:xfrm>
          <a:prstGeom prst="rect">
            <a:avLst/>
          </a:prstGeom>
        </p:spPr>
      </p:pic>
      <p:pic>
        <p:nvPicPr>
          <p:cNvPr id="10" name="Bildobjekt 9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10" y="6096939"/>
            <a:ext cx="591522" cy="514681"/>
          </a:xfrm>
          <a:prstGeom prst="rect">
            <a:avLst/>
          </a:prstGeom>
        </p:spPr>
      </p:pic>
      <p:pic>
        <p:nvPicPr>
          <p:cNvPr id="11" name="Bildobjekt 10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13" y="6059863"/>
            <a:ext cx="343637" cy="551757"/>
          </a:xfrm>
          <a:prstGeom prst="rect">
            <a:avLst/>
          </a:prstGeom>
        </p:spPr>
      </p:pic>
      <p:pic>
        <p:nvPicPr>
          <p:cNvPr id="12" name="Bildobjekt 11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11" y="6247819"/>
            <a:ext cx="961225" cy="363801"/>
          </a:xfrm>
          <a:prstGeom prst="rect">
            <a:avLst/>
          </a:prstGeom>
        </p:spPr>
      </p:pic>
      <p:pic>
        <p:nvPicPr>
          <p:cNvPr id="13" name="Platshållare för innehåll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2" y="6019949"/>
            <a:ext cx="2071806" cy="5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ll%20L&#228;ges-%20delrapport_160823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inside.se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lassholder for tekst 11"/>
          <p:cNvSpPr>
            <a:spLocks noGrp="1"/>
          </p:cNvSpPr>
          <p:nvPr>
            <p:ph type="body" sz="half" idx="2"/>
          </p:nvPr>
        </p:nvSpPr>
        <p:spPr>
          <a:xfrm>
            <a:off x="810862" y="-282843"/>
            <a:ext cx="6946212" cy="5287689"/>
          </a:xfrm>
        </p:spPr>
        <p:txBody>
          <a:bodyPr>
            <a:normAutofit/>
          </a:bodyPr>
          <a:lstStyle/>
          <a:p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b-NO" sz="5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Kommunikation</a:t>
            </a:r>
          </a:p>
          <a:p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19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nb-NO" sz="1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nb-NO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</a:t>
            </a:fld>
            <a:endParaRPr lang="sv-SE" dirty="0"/>
          </a:p>
        </p:txBody>
      </p:sp>
      <p:pic>
        <p:nvPicPr>
          <p:cNvPr id="1026" name="Picture 2" descr="http://skognaringsforum.no/wp-content/uploads/2012/11/blikkboks-kommunikasjon.no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34" y="1775871"/>
            <a:ext cx="5524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6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solidFill>
                  <a:schemeClr val="tx2"/>
                </a:solidFill>
              </a:rPr>
              <a:t>Kommunikation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10</a:t>
            </a:fld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611560" y="1443841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/>
              <a:t>Interreg</a:t>
            </a:r>
            <a:r>
              <a:rPr lang="sv-SE" sz="2800" dirty="0"/>
              <a:t> Sverige-Norge och Europeiska regionala utvecklingsfonden ska framgå. </a:t>
            </a:r>
          </a:p>
          <a:p>
            <a:r>
              <a:rPr lang="sv-SE" sz="2800" dirty="0"/>
              <a:t>Logotyp finns på programmets hemsida!</a:t>
            </a:r>
          </a:p>
          <a:p>
            <a:endParaRPr lang="sv-SE" sz="2800" dirty="0"/>
          </a:p>
          <a:p>
            <a:r>
              <a:rPr lang="sv-SE" sz="2800" b="1" dirty="0"/>
              <a:t>Kom ihåg:</a:t>
            </a:r>
          </a:p>
          <a:p>
            <a:r>
              <a:rPr lang="sv-SE" sz="2800" dirty="0"/>
              <a:t>i kontakt med media</a:t>
            </a:r>
          </a:p>
          <a:p>
            <a:r>
              <a:rPr lang="sv-SE" sz="2800" dirty="0"/>
              <a:t>i annonsering och skyltning </a:t>
            </a:r>
          </a:p>
          <a:p>
            <a:r>
              <a:rPr lang="sv-SE" sz="2800" dirty="0"/>
              <a:t>i broschyrer och informationsblad</a:t>
            </a:r>
          </a:p>
          <a:p>
            <a:r>
              <a:rPr lang="sv-SE" sz="2800" dirty="0"/>
              <a:t>vid alla aktiviteter som ni vill ha stöd för</a:t>
            </a:r>
          </a:p>
          <a:p>
            <a:r>
              <a:rPr lang="sv-SE" sz="2800" dirty="0"/>
              <a:t>projektets webbplats och sociala medier</a:t>
            </a:r>
          </a:p>
        </p:txBody>
      </p:sp>
    </p:spTree>
    <p:extLst>
      <p:ext uri="{BB962C8B-B14F-4D97-AF65-F5344CB8AC3E}">
        <p14:creationId xmlns:p14="http://schemas.microsoft.com/office/powerpoint/2010/main" val="392583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solidFill>
                  <a:schemeClr val="tx2"/>
                </a:solidFill>
              </a:rPr>
              <a:t>Verktyg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11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220633" y="15567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i="1" dirty="0"/>
              <a:t>God gjennomføring, bedre resultat og effekter</a:t>
            </a:r>
          </a:p>
          <a:p>
            <a:r>
              <a:rPr lang="nb-NO" sz="3600" dirty="0"/>
              <a:t> </a:t>
            </a:r>
          </a:p>
          <a:p>
            <a:r>
              <a:rPr lang="nb-NO" sz="3600" dirty="0"/>
              <a:t>		</a:t>
            </a:r>
            <a:r>
              <a:rPr lang="nb-NO" sz="2800" dirty="0"/>
              <a:t>Programmets forventninger: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nb-NO" sz="2800" dirty="0"/>
              <a:t>Kommunikasjonsstrategi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nb-NO" sz="2800" dirty="0"/>
              <a:t>Budsjett for kommunikasjonsarbeid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nb-NO" sz="2800" dirty="0"/>
              <a:t>Kommunikasjonsansvarlig</a:t>
            </a:r>
          </a:p>
        </p:txBody>
      </p:sp>
    </p:spTree>
    <p:extLst>
      <p:ext uri="{BB962C8B-B14F-4D97-AF65-F5344CB8AC3E}">
        <p14:creationId xmlns:p14="http://schemas.microsoft.com/office/powerpoint/2010/main" val="254112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66710" cy="1162050"/>
          </a:xfrm>
        </p:spPr>
        <p:txBody>
          <a:bodyPr>
            <a:no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Strategisk kommunikasjon - kommunikasjonsstrategi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554480"/>
            <a:ext cx="7966710" cy="39319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Utgangspunkt: Hvor står vi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Målgrupper og interessenter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Kanaler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Utfordringer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Mål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Budskap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Strategier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b="1" dirty="0"/>
              <a:t>Oppfølging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08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13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1520" y="-99392"/>
            <a:ext cx="2657400" cy="1594098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tx2"/>
                </a:solidFill>
              </a:rPr>
              <a:t>Kanaler</a:t>
            </a:r>
          </a:p>
        </p:txBody>
      </p:sp>
      <p:sp>
        <p:nvSpPr>
          <p:cNvPr id="14" name="AutoShape 2" descr="Bildresultat för kommunik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" name="Picture 2" descr="http://media2.kajrup.se/inbound_mark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7" y="1484784"/>
            <a:ext cx="88569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4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5043579" cy="1162050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chemeClr val="tx2"/>
                </a:solidFill>
              </a:rPr>
              <a:t>Resultatspridning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7643192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/>
              <a:t>Tala om vad du har gjort! </a:t>
            </a:r>
          </a:p>
          <a:p>
            <a:pPr>
              <a:lnSpc>
                <a:spcPct val="150000"/>
              </a:lnSpc>
            </a:pPr>
            <a:r>
              <a:rPr lang="nb-NO" sz="2000" b="1" dirty="0"/>
              <a:t>Till exempel genom: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Rapporter  och Broschyrer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Workshops  och Seminarier </a:t>
            </a:r>
          </a:p>
          <a:p>
            <a:pPr>
              <a:lnSpc>
                <a:spcPct val="150000"/>
              </a:lnSpc>
            </a:pPr>
            <a:r>
              <a:rPr lang="nb-NO" sz="2400" b="1" dirty="0"/>
              <a:t>Media och Sociala medier</a:t>
            </a:r>
            <a:endParaRPr lang="nb-NO" sz="2000" b="1" dirty="0"/>
          </a:p>
          <a:p>
            <a:pPr>
              <a:lnSpc>
                <a:spcPct val="150000"/>
              </a:lnSpc>
            </a:pPr>
            <a:r>
              <a:rPr lang="nb-NO" sz="2400" b="1" dirty="0"/>
              <a:t>Glöm inte att meddela Interreg-sekretariatet!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45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13089"/>
          <a:stretch/>
        </p:blipFill>
        <p:spPr>
          <a:xfrm>
            <a:off x="1203767" y="1711471"/>
            <a:ext cx="7072131" cy="4088921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15</a:t>
            </a:fld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107505" y="188640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tx2"/>
                </a:solidFill>
                <a:latin typeface="+mj-lt"/>
              </a:rPr>
              <a:t>All kommunikation sker </a:t>
            </a:r>
          </a:p>
          <a:p>
            <a:pPr algn="ctr"/>
            <a:r>
              <a:rPr lang="sv-SE" sz="5400" b="1" dirty="0">
                <a:solidFill>
                  <a:schemeClr val="tx2"/>
                </a:solidFill>
                <a:latin typeface="+mj-lt"/>
              </a:rPr>
              <a:t>på mottagarens villkor!</a:t>
            </a:r>
          </a:p>
        </p:txBody>
      </p:sp>
    </p:spTree>
    <p:extLst>
      <p:ext uri="{BB962C8B-B14F-4D97-AF65-F5344CB8AC3E}">
        <p14:creationId xmlns:p14="http://schemas.microsoft.com/office/powerpoint/2010/main" val="26790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07"/>
          <p:cNvSpPr txBox="1">
            <a:spLocks noGrp="1"/>
          </p:cNvSpPr>
          <p:nvPr>
            <p:ph type="ctrTitle"/>
          </p:nvPr>
        </p:nvSpPr>
        <p:spPr>
          <a:xfrm>
            <a:off x="0" y="1665288"/>
            <a:ext cx="4067175" cy="406717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25000"/>
              <a:buFont typeface="Verdana" pitchFamily="34" charset="0"/>
              <a:buNone/>
            </a:pPr>
            <a:r>
              <a:rPr lang="fr-BE" altLang="nb-NO" sz="3200">
                <a:latin typeface="Verdana" pitchFamily="34" charset="0"/>
                <a:cs typeface="Arial" charset="0"/>
                <a:sym typeface="Verdana" pitchFamily="34" charset="0"/>
              </a:rPr>
              <a:t>"Brussels, we have a problem"</a:t>
            </a:r>
          </a:p>
        </p:txBody>
      </p:sp>
      <p:sp>
        <p:nvSpPr>
          <p:cNvPr id="26627" name="Shape 10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Verdana" pitchFamily="34" charset="0"/>
              <a:buNone/>
            </a:pPr>
            <a:fld id="{477FBEA8-5D46-44E0-9648-83C6E91C0604}" type="slidenum">
              <a:rPr lang="fr-BE" altLang="nb-NO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pPr eaLnBrk="1" hangingPunct="1">
                <a:buFont typeface="Verdana" pitchFamily="34" charset="0"/>
                <a:buNone/>
              </a:pPr>
              <a:t>2</a:t>
            </a:fld>
            <a:endParaRPr lang="fr-BE" altLang="nb-NO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26628" name="Shape 10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47513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4691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hape 11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9" y="1610320"/>
            <a:ext cx="40338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hape 115"/>
          <p:cNvSpPr txBox="1">
            <a:spLocks noGrp="1"/>
          </p:cNvSpPr>
          <p:nvPr>
            <p:ph type="body" idx="1"/>
          </p:nvPr>
        </p:nvSpPr>
        <p:spPr>
          <a:xfrm>
            <a:off x="2251075" y="209550"/>
            <a:ext cx="5111750" cy="5853113"/>
          </a:xfrm>
        </p:spPr>
        <p:txBody>
          <a:bodyPr tIns="45700" bIns="45700"/>
          <a:lstStyle/>
          <a:p>
            <a:pPr marL="742950" lvl="1" indent="-107950" eaLnBrk="1" hangingPunct="1">
              <a:spcBef>
                <a:spcPct val="0"/>
              </a:spcBef>
              <a:buClr>
                <a:srgbClr val="EE8032"/>
              </a:buClr>
              <a:buFont typeface="Verdana" pitchFamily="34" charset="0"/>
              <a:buNone/>
            </a:pPr>
            <a:endParaRPr lang="nb-NO" altLang="nb-NO">
              <a:solidFill>
                <a:srgbClr val="0F5494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EE8032"/>
              </a:buClr>
              <a:buFont typeface="Verdana" pitchFamily="34" charset="0"/>
              <a:buNone/>
            </a:pPr>
            <a:endParaRPr lang="nb-NO" altLang="nb-NO" sz="2000" i="1">
              <a:solidFill>
                <a:srgbClr val="0F5494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</p:txBody>
      </p:sp>
      <p:sp>
        <p:nvSpPr>
          <p:cNvPr id="27652" name="Shape 116"/>
          <p:cNvSpPr txBox="1">
            <a:spLocks noGrp="1"/>
          </p:cNvSpPr>
          <p:nvPr>
            <p:ph type="body" idx="2"/>
          </p:nvPr>
        </p:nvSpPr>
        <p:spPr>
          <a:xfrm>
            <a:off x="433459" y="491728"/>
            <a:ext cx="8075613" cy="698500"/>
          </a:xfrm>
        </p:spPr>
        <p:txBody>
          <a:bodyPr tIns="45700" bIns="45700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Verdana" pitchFamily="34" charset="0"/>
              <a:buNone/>
            </a:pP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Två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tredjedelar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av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invånarna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i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gränsregioner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är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inte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medvetna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om EU-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finansierade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gränsregionala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aktiviteter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i sin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region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(Flash </a:t>
            </a:r>
            <a:r>
              <a:rPr lang="fr-BE" alt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Eurobarometer</a:t>
            </a:r>
            <a:r>
              <a:rPr lang="fr-BE" alt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Verdana" pitchFamily="34" charset="0"/>
              </a:rPr>
              <a:t> 422)</a:t>
            </a:r>
          </a:p>
        </p:txBody>
      </p:sp>
      <p:sp>
        <p:nvSpPr>
          <p:cNvPr id="27653" name="Shape 1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endParaRPr lang="fr-BE" altLang="nb-NO" dirty="0">
              <a:solidFill>
                <a:srgbClr val="000000"/>
              </a:solidFill>
            </a:endParaRPr>
          </a:p>
        </p:txBody>
      </p:sp>
      <p:pic>
        <p:nvPicPr>
          <p:cNvPr id="27654" name="Shape 11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47" y="1805781"/>
            <a:ext cx="36544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Shape 119"/>
          <p:cNvSpPr txBox="1"/>
          <p:nvPr/>
        </p:nvSpPr>
        <p:spPr>
          <a:xfrm>
            <a:off x="4931496" y="4516835"/>
            <a:ext cx="3779697" cy="1395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defRPr/>
            </a:pPr>
            <a:r>
              <a:rPr lang="fr-BE" sz="1400" kern="0" dirty="0">
                <a:solidFill>
                  <a:srgbClr val="000000"/>
                </a:solidFill>
                <a:ea typeface="ＭＳ Ｐゴシック" pitchFamily="34" charset="-128"/>
                <a:cs typeface="Arial"/>
                <a:sym typeface="Arial"/>
                <a:rtl val="0"/>
              </a:rPr>
              <a:t>SV-NO: 14% (SV: 19%, NO:9%)</a:t>
            </a:r>
          </a:p>
        </p:txBody>
      </p:sp>
    </p:spTree>
    <p:extLst>
      <p:ext uri="{BB962C8B-B14F-4D97-AF65-F5344CB8AC3E}">
        <p14:creationId xmlns:p14="http://schemas.microsoft.com/office/powerpoint/2010/main" val="179740177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4649" y="314995"/>
            <a:ext cx="7906214" cy="897828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bg2">
                    <a:lumMod val="25000"/>
                  </a:schemeClr>
                </a:solidFill>
              </a:rPr>
              <a:t>Flera nivåer av kommunikation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962615"/>
            <a:ext cx="8341112" cy="416354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Mellan projekten och sekretariatet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Med omvärlden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Med varandra inom projektet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07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7906214" cy="897828"/>
          </a:xfrm>
        </p:spPr>
        <p:txBody>
          <a:bodyPr>
            <a:normAutofit/>
          </a:bodyPr>
          <a:lstStyle/>
          <a:p>
            <a:r>
              <a:rPr lang="sv-SE" sz="4000" dirty="0"/>
              <a:t>Flera nivåer av kommunikation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962615"/>
            <a:ext cx="8341112" cy="416354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Mellan projekten och sekretariatet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Med omvärlden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Med varandra inom projektet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18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/>
              <a:t>Gemensam/</a:t>
            </a:r>
            <a:r>
              <a:rPr lang="sv-SE" sz="3600" dirty="0" err="1"/>
              <a:t>felles</a:t>
            </a:r>
            <a:endParaRPr lang="sv-SE" sz="3600" dirty="0"/>
          </a:p>
          <a:p>
            <a:r>
              <a:rPr lang="sv-SE" sz="3600" dirty="0">
                <a:hlinkClick r:id="rId2" action="ppaction://hlinkfile"/>
              </a:rPr>
              <a:t>mall </a:t>
            </a:r>
            <a:endParaRPr lang="sv-SE" sz="3600" dirty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C7B0-F260-494A-A439-D06042740CEA}" type="slidenum">
              <a:rPr lang="sv-SE" smtClean="0"/>
              <a:t>6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Läges-/statusrapporten</a:t>
            </a:r>
          </a:p>
        </p:txBody>
      </p:sp>
    </p:spTree>
    <p:extLst>
      <p:ext uri="{BB962C8B-B14F-4D97-AF65-F5344CB8AC3E}">
        <p14:creationId xmlns:p14="http://schemas.microsoft.com/office/powerpoint/2010/main" val="250358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solidFill>
                  <a:schemeClr val="tx2"/>
                </a:solidFill>
              </a:rPr>
              <a:t>Formella krav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7</a:t>
            </a:fld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539552" y="170080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Synliggöra var stödet kommer från </a:t>
            </a:r>
            <a:r>
              <a:rPr lang="nb-NO" sz="2400" dirty="0"/>
              <a:t>Förordning 1303/2013 </a:t>
            </a:r>
            <a:r>
              <a:rPr lang="nb-NO" sz="2000" dirty="0"/>
              <a:t>+ 821/2014</a:t>
            </a:r>
          </a:p>
          <a:p>
            <a:r>
              <a:rPr lang="sv-SE" sz="2000" dirty="0"/>
              <a:t> 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39552" y="2636912"/>
            <a:ext cx="7560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Affisch minst A3 </a:t>
            </a:r>
            <a:r>
              <a:rPr lang="sv-SE" sz="2400" dirty="0"/>
              <a:t>Samtliga projektägare ska som minsta åtgärd sätta upp en affisch/plakat vars minsta format ska vara A3 med information om projektet inklusive stödbelopp.</a:t>
            </a:r>
          </a:p>
          <a:p>
            <a:r>
              <a:rPr lang="sv-SE" sz="2800" b="1" dirty="0"/>
              <a:t>Projektets webbplats</a:t>
            </a:r>
            <a:r>
              <a:rPr lang="sv-SE" sz="2400" b="1" dirty="0"/>
              <a:t>, </a:t>
            </a:r>
            <a:r>
              <a:rPr lang="sv-SE" sz="2400" dirty="0"/>
              <a:t>om den bekostas av </a:t>
            </a:r>
            <a:r>
              <a:rPr lang="sv-SE" sz="2400" dirty="0" err="1"/>
              <a:t>Interreg</a:t>
            </a:r>
            <a:r>
              <a:rPr lang="sv-SE" sz="2400" dirty="0"/>
              <a:t>-programmet</a:t>
            </a:r>
          </a:p>
        </p:txBody>
      </p:sp>
    </p:spTree>
    <p:extLst>
      <p:ext uri="{BB962C8B-B14F-4D97-AF65-F5344CB8AC3E}">
        <p14:creationId xmlns:p14="http://schemas.microsoft.com/office/powerpoint/2010/main" val="192565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57E-9B39-4A68-B65A-1A5A09F9FBAC}" type="slidenum">
              <a:rPr lang="sv-SE" smtClean="0"/>
              <a:t>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05" y="0"/>
            <a:ext cx="4589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5253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2">
                    <a:lumMod val="25000"/>
                  </a:schemeClr>
                </a:solidFill>
              </a:rPr>
              <a:t>Exempel webbplats</a:t>
            </a:r>
            <a:br>
              <a:rPr lang="sv-SE" dirty="0"/>
            </a:br>
            <a:r>
              <a:rPr lang="sv-SE" dirty="0">
                <a:hlinkClick r:id="rId2"/>
              </a:rPr>
              <a:t>www.ecoinside.se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C7B0-F260-494A-A439-D06042740CE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52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Interreg nya loggan.potx" id="{00D80128-07EC-440D-AC02-30A54855FC65}" vid="{E9D5E9DE-E03A-4878-ACFF-4A84D9B2DE8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Interreg nya loggan</Template>
  <TotalTime>910</TotalTime>
  <Words>321</Words>
  <Application>Microsoft Office PowerPoint</Application>
  <PresentationFormat>Bildspel på skärmen (4:3)</PresentationFormat>
  <Paragraphs>91</Paragraphs>
  <Slides>15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Verdana</vt:lpstr>
      <vt:lpstr>Office-tema</vt:lpstr>
      <vt:lpstr>PowerPoint-presentation</vt:lpstr>
      <vt:lpstr>"Brussels, we have a problem"</vt:lpstr>
      <vt:lpstr>PowerPoint-presentation</vt:lpstr>
      <vt:lpstr>Flera nivåer av kommunikation</vt:lpstr>
      <vt:lpstr>Flera nivåer av kommunikation</vt:lpstr>
      <vt:lpstr>Läges-/statusrapporten</vt:lpstr>
      <vt:lpstr>Formella krav</vt:lpstr>
      <vt:lpstr>PowerPoint-presentation</vt:lpstr>
      <vt:lpstr>Exempel webbplats www.ecoinside.se  </vt:lpstr>
      <vt:lpstr>Kommunikation</vt:lpstr>
      <vt:lpstr>Verktyg</vt:lpstr>
      <vt:lpstr>Strategisk kommunikasjon - kommunikasjonsstrategi</vt:lpstr>
      <vt:lpstr>Kanaler</vt:lpstr>
      <vt:lpstr>Resultatspridning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Nässén Maud</dc:creator>
  <cp:lastModifiedBy>Westerlund Annica</cp:lastModifiedBy>
  <cp:revision>31</cp:revision>
  <cp:lastPrinted>2016-08-25T05:27:01Z</cp:lastPrinted>
  <dcterms:created xsi:type="dcterms:W3CDTF">2016-04-26T12:01:10Z</dcterms:created>
  <dcterms:modified xsi:type="dcterms:W3CDTF">2016-09-08T13:27:49Z</dcterms:modified>
</cp:coreProperties>
</file>