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03" r:id="rId1"/>
  </p:sldMasterIdLst>
  <p:notesMasterIdLst>
    <p:notesMasterId r:id="rId40"/>
  </p:notesMasterIdLst>
  <p:handoutMasterIdLst>
    <p:handoutMasterId r:id="rId41"/>
  </p:handoutMasterIdLst>
  <p:sldIdLst>
    <p:sldId id="260" r:id="rId2"/>
    <p:sldId id="272" r:id="rId3"/>
    <p:sldId id="338" r:id="rId4"/>
    <p:sldId id="345" r:id="rId5"/>
    <p:sldId id="346" r:id="rId6"/>
    <p:sldId id="348" r:id="rId7"/>
    <p:sldId id="347" r:id="rId8"/>
    <p:sldId id="353" r:id="rId9"/>
    <p:sldId id="295" r:id="rId10"/>
    <p:sldId id="296" r:id="rId11"/>
    <p:sldId id="298" r:id="rId12"/>
    <p:sldId id="300" r:id="rId13"/>
    <p:sldId id="301" r:id="rId14"/>
    <p:sldId id="302" r:id="rId15"/>
    <p:sldId id="308" r:id="rId16"/>
    <p:sldId id="303" r:id="rId17"/>
    <p:sldId id="304" r:id="rId18"/>
    <p:sldId id="312" r:id="rId19"/>
    <p:sldId id="313" r:id="rId20"/>
    <p:sldId id="354" r:id="rId21"/>
    <p:sldId id="335" r:id="rId22"/>
    <p:sldId id="352" r:id="rId23"/>
    <p:sldId id="328" r:id="rId24"/>
    <p:sldId id="336" r:id="rId25"/>
    <p:sldId id="319" r:id="rId26"/>
    <p:sldId id="355" r:id="rId27"/>
    <p:sldId id="293" r:id="rId28"/>
    <p:sldId id="317" r:id="rId29"/>
    <p:sldId id="318" r:id="rId30"/>
    <p:sldId id="289" r:id="rId31"/>
    <p:sldId id="282" r:id="rId32"/>
    <p:sldId id="322" r:id="rId33"/>
    <p:sldId id="356" r:id="rId34"/>
    <p:sldId id="357" r:id="rId35"/>
    <p:sldId id="351" r:id="rId36"/>
    <p:sldId id="305" r:id="rId37"/>
    <p:sldId id="311" r:id="rId38"/>
    <p:sldId id="327" r:id="rId39"/>
  </p:sldIdLst>
  <p:sldSz cx="9144000" cy="6858000" type="screen4x3"/>
  <p:notesSz cx="6789738" cy="99298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369" autoAdjust="0"/>
    <p:restoredTop sz="93863" autoAdjust="0"/>
  </p:normalViewPr>
  <p:slideViewPr>
    <p:cSldViewPr>
      <p:cViewPr varScale="1">
        <p:scale>
          <a:sx n="107" d="100"/>
          <a:sy n="107" d="100"/>
        </p:scale>
        <p:origin x="1356"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FCB8E3-221C-4BBB-B5CD-982FFED385FC}" type="doc">
      <dgm:prSet loTypeId="urn:microsoft.com/office/officeart/2005/8/layout/chevron1" loCatId="process" qsTypeId="urn:microsoft.com/office/officeart/2005/8/quickstyle/simple1" qsCatId="simple" csTypeId="urn:microsoft.com/office/officeart/2005/8/colors/accent1_2" csCatId="accent1" phldr="1"/>
      <dgm:spPr/>
    </dgm:pt>
    <dgm:pt modelId="{7F1EC65D-2104-43C6-88BF-F4A3F453772B}" type="pres">
      <dgm:prSet presAssocID="{A6FCB8E3-221C-4BBB-B5CD-982FFED385FC}" presName="Name0" presStyleCnt="0">
        <dgm:presLayoutVars>
          <dgm:dir/>
          <dgm:animLvl val="lvl"/>
          <dgm:resizeHandles val="exact"/>
        </dgm:presLayoutVars>
      </dgm:prSet>
      <dgm:spPr/>
    </dgm:pt>
  </dgm:ptLst>
  <dgm:cxnLst>
    <dgm:cxn modelId="{E929E1E0-367D-468A-8D76-73E10BB61ED9}" type="presOf" srcId="{A6FCB8E3-221C-4BBB-B5CD-982FFED385FC}" destId="{7F1EC65D-2104-43C6-88BF-F4A3F453772B}"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FCB8E3-221C-4BBB-B5CD-982FFED385FC}" type="doc">
      <dgm:prSet loTypeId="urn:microsoft.com/office/officeart/2005/8/layout/chevron1" loCatId="process" qsTypeId="urn:microsoft.com/office/officeart/2005/8/quickstyle/simple1" qsCatId="simple" csTypeId="urn:microsoft.com/office/officeart/2005/8/colors/accent1_2" csCatId="accent1" phldr="1"/>
      <dgm:spPr/>
    </dgm:pt>
    <dgm:pt modelId="{7F1EC65D-2104-43C6-88BF-F4A3F453772B}" type="pres">
      <dgm:prSet presAssocID="{A6FCB8E3-221C-4BBB-B5CD-982FFED385FC}" presName="Name0" presStyleCnt="0">
        <dgm:presLayoutVars>
          <dgm:dir/>
          <dgm:animLvl val="lvl"/>
          <dgm:resizeHandles val="exact"/>
        </dgm:presLayoutVars>
      </dgm:prSet>
      <dgm:spPr/>
    </dgm:pt>
  </dgm:ptLst>
  <dgm:cxnLst>
    <dgm:cxn modelId="{6900FC9C-4EE1-45F1-8558-FBD1C6CDBDBB}" type="presOf" srcId="{A6FCB8E3-221C-4BBB-B5CD-982FFED385FC}" destId="{7F1EC65D-2104-43C6-88BF-F4A3F453772B}"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e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1638"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6513" y="0"/>
            <a:ext cx="2941637" cy="496888"/>
          </a:xfrm>
          <a:prstGeom prst="rect">
            <a:avLst/>
          </a:prstGeom>
        </p:spPr>
        <p:txBody>
          <a:bodyPr vert="horz" lIns="91440" tIns="45720" rIns="91440" bIns="45720" rtlCol="0"/>
          <a:lstStyle>
            <a:lvl1pPr algn="r">
              <a:defRPr sz="1200"/>
            </a:lvl1pPr>
          </a:lstStyle>
          <a:p>
            <a:fld id="{D3340251-9B07-4417-9F42-9FBC0212E881}" type="datetimeFigureOut">
              <a:rPr lang="sv-SE" smtClean="0"/>
              <a:t>2016-09-05</a:t>
            </a:fld>
            <a:endParaRPr lang="sv-SE"/>
          </a:p>
        </p:txBody>
      </p:sp>
      <p:sp>
        <p:nvSpPr>
          <p:cNvPr id="4" name="Platshållare för sidfot 3"/>
          <p:cNvSpPr>
            <a:spLocks noGrp="1"/>
          </p:cNvSpPr>
          <p:nvPr>
            <p:ph type="ftr" sz="quarter" idx="2"/>
          </p:nvPr>
        </p:nvSpPr>
        <p:spPr>
          <a:xfrm>
            <a:off x="0" y="9431338"/>
            <a:ext cx="2941638" cy="4968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6513" y="9431338"/>
            <a:ext cx="2941637" cy="496887"/>
          </a:xfrm>
          <a:prstGeom prst="rect">
            <a:avLst/>
          </a:prstGeom>
        </p:spPr>
        <p:txBody>
          <a:bodyPr vert="horz" lIns="91440" tIns="45720" rIns="91440" bIns="45720" rtlCol="0" anchor="b"/>
          <a:lstStyle>
            <a:lvl1pPr algn="r">
              <a:defRPr sz="1200"/>
            </a:lvl1pPr>
          </a:lstStyle>
          <a:p>
            <a:fld id="{84849CC4-222D-4905-8DB7-1F86A897C84D}" type="slidenum">
              <a:rPr lang="sv-SE" smtClean="0"/>
              <a:t>‹#›</a:t>
            </a:fld>
            <a:endParaRPr lang="sv-SE"/>
          </a:p>
        </p:txBody>
      </p:sp>
    </p:spTree>
    <p:extLst>
      <p:ext uri="{BB962C8B-B14F-4D97-AF65-F5344CB8AC3E}">
        <p14:creationId xmlns:p14="http://schemas.microsoft.com/office/powerpoint/2010/main" val="3376128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03C34155-1192-4666-A47E-50784AF8BC63}" type="datetimeFigureOut">
              <a:rPr lang="sv-SE" smtClean="0"/>
              <a:t>2016-09-05</a:t>
            </a:fld>
            <a:endParaRPr lang="sv-SE"/>
          </a:p>
        </p:txBody>
      </p:sp>
      <p:sp>
        <p:nvSpPr>
          <p:cNvPr id="4" name="Platshållare för bildobjekt 3"/>
          <p:cNvSpPr>
            <a:spLocks noGrp="1" noRot="1" noChangeAspect="1"/>
          </p:cNvSpPr>
          <p:nvPr>
            <p:ph type="sldImg" idx="2"/>
          </p:nvPr>
        </p:nvSpPr>
        <p:spPr>
          <a:xfrm>
            <a:off x="912813" y="744538"/>
            <a:ext cx="4964112" cy="37242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D8F9A725-6B89-44E5-9EFE-6338DEC0B85E}" type="slidenum">
              <a:rPr lang="sv-SE" smtClean="0"/>
              <a:t>‹#›</a:t>
            </a:fld>
            <a:endParaRPr lang="sv-SE"/>
          </a:p>
        </p:txBody>
      </p:sp>
    </p:spTree>
    <p:extLst>
      <p:ext uri="{BB962C8B-B14F-4D97-AF65-F5344CB8AC3E}">
        <p14:creationId xmlns:p14="http://schemas.microsoft.com/office/powerpoint/2010/main" val="92880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877888"/>
            <a:ext cx="5851525" cy="4389437"/>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A8FA733-F960-4DB1-A8A3-4F792F04681A}" type="slidenum">
              <a:rPr lang="nb-NO" smtClean="0">
                <a:solidFill>
                  <a:prstClr val="black"/>
                </a:solidFill>
              </a:rPr>
              <a:pPr/>
              <a:t>1</a:t>
            </a:fld>
            <a:endParaRPr lang="nb-NO">
              <a:solidFill>
                <a:prstClr val="black"/>
              </a:solidFill>
            </a:endParaRPr>
          </a:p>
        </p:txBody>
      </p:sp>
    </p:spTree>
    <p:extLst>
      <p:ext uri="{BB962C8B-B14F-4D97-AF65-F5344CB8AC3E}">
        <p14:creationId xmlns:p14="http://schemas.microsoft.com/office/powerpoint/2010/main" val="3335783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8F9A725-6B89-44E5-9EFE-6338DEC0B85E}" type="slidenum">
              <a:rPr lang="sv-SE" smtClean="0"/>
              <a:t>10</a:t>
            </a:fld>
            <a:endParaRPr lang="sv-SE"/>
          </a:p>
        </p:txBody>
      </p:sp>
    </p:spTree>
    <p:extLst>
      <p:ext uri="{BB962C8B-B14F-4D97-AF65-F5344CB8AC3E}">
        <p14:creationId xmlns:p14="http://schemas.microsoft.com/office/powerpoint/2010/main" val="3710682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8F9A725-6B89-44E5-9EFE-6338DEC0B85E}" type="slidenum">
              <a:rPr lang="sv-SE" smtClean="0"/>
              <a:t>11</a:t>
            </a:fld>
            <a:endParaRPr lang="sv-SE"/>
          </a:p>
        </p:txBody>
      </p:sp>
    </p:spTree>
    <p:extLst>
      <p:ext uri="{BB962C8B-B14F-4D97-AF65-F5344CB8AC3E}">
        <p14:creationId xmlns:p14="http://schemas.microsoft.com/office/powerpoint/2010/main" val="3710682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877888"/>
            <a:ext cx="5851525" cy="4389437"/>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BB2883BA-CC0B-4F14-A695-7277E5AEC7F8}" type="slidenum">
              <a:rPr lang="en-US" smtClean="0">
                <a:solidFill>
                  <a:srgbClr val="000000"/>
                </a:solidFill>
              </a:rPr>
              <a:pPr>
                <a:defRPr/>
              </a:pPr>
              <a:t>12</a:t>
            </a:fld>
            <a:endParaRPr lang="en-US">
              <a:solidFill>
                <a:srgbClr val="000000"/>
              </a:solidFill>
            </a:endParaRPr>
          </a:p>
        </p:txBody>
      </p:sp>
    </p:spTree>
    <p:extLst>
      <p:ext uri="{BB962C8B-B14F-4D97-AF65-F5344CB8AC3E}">
        <p14:creationId xmlns:p14="http://schemas.microsoft.com/office/powerpoint/2010/main" val="1763114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877888"/>
            <a:ext cx="5851525" cy="4389437"/>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BB2883BA-CC0B-4F14-A695-7277E5AEC7F8}" type="slidenum">
              <a:rPr lang="en-US" smtClean="0">
                <a:solidFill>
                  <a:srgbClr val="000000"/>
                </a:solidFill>
              </a:rPr>
              <a:pPr>
                <a:defRPr/>
              </a:pPr>
              <a:t>13</a:t>
            </a:fld>
            <a:endParaRPr lang="en-US">
              <a:solidFill>
                <a:srgbClr val="000000"/>
              </a:solidFill>
            </a:endParaRPr>
          </a:p>
        </p:txBody>
      </p:sp>
    </p:spTree>
    <p:extLst>
      <p:ext uri="{BB962C8B-B14F-4D97-AF65-F5344CB8AC3E}">
        <p14:creationId xmlns:p14="http://schemas.microsoft.com/office/powerpoint/2010/main" val="1763114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877888"/>
            <a:ext cx="5851525" cy="4389437"/>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BB2883BA-CC0B-4F14-A695-7277E5AEC7F8}" type="slidenum">
              <a:rPr lang="en-US" smtClean="0">
                <a:solidFill>
                  <a:srgbClr val="000000"/>
                </a:solidFill>
              </a:rPr>
              <a:pPr>
                <a:defRPr/>
              </a:pPr>
              <a:t>14</a:t>
            </a:fld>
            <a:endParaRPr lang="en-US">
              <a:solidFill>
                <a:srgbClr val="000000"/>
              </a:solidFill>
            </a:endParaRPr>
          </a:p>
        </p:txBody>
      </p:sp>
    </p:spTree>
    <p:extLst>
      <p:ext uri="{BB962C8B-B14F-4D97-AF65-F5344CB8AC3E}">
        <p14:creationId xmlns:p14="http://schemas.microsoft.com/office/powerpoint/2010/main" val="1763114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877888"/>
            <a:ext cx="5851525" cy="4389437"/>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BB2883BA-CC0B-4F14-A695-7277E5AEC7F8}" type="slidenum">
              <a:rPr lang="en-US" smtClean="0">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1763114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877888"/>
            <a:ext cx="5851525" cy="4389437"/>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BB2883BA-CC0B-4F14-A695-7277E5AEC7F8}" type="slidenum">
              <a:rPr lang="en-US" smtClean="0">
                <a:solidFill>
                  <a:srgbClr val="000000"/>
                </a:solidFill>
              </a:rPr>
              <a:pPr>
                <a:defRPr/>
              </a:pPr>
              <a:t>16</a:t>
            </a:fld>
            <a:endParaRPr lang="en-US">
              <a:solidFill>
                <a:srgbClr val="000000"/>
              </a:solidFill>
            </a:endParaRPr>
          </a:p>
        </p:txBody>
      </p:sp>
    </p:spTree>
    <p:extLst>
      <p:ext uri="{BB962C8B-B14F-4D97-AF65-F5344CB8AC3E}">
        <p14:creationId xmlns:p14="http://schemas.microsoft.com/office/powerpoint/2010/main" val="1763114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877888"/>
            <a:ext cx="5851525" cy="4389437"/>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BB2883BA-CC0B-4F14-A695-7277E5AEC7F8}" type="slidenum">
              <a:rPr lang="en-US" smtClean="0">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val="1763114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877888"/>
            <a:ext cx="5851525" cy="4389437"/>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BB2883BA-CC0B-4F14-A695-7277E5AEC7F8}" type="slidenum">
              <a:rPr lang="en-US" smtClean="0">
                <a:solidFill>
                  <a:srgbClr val="000000"/>
                </a:solidFill>
              </a:rPr>
              <a:pPr>
                <a:defRPr/>
              </a:pPr>
              <a:t>18</a:t>
            </a:fld>
            <a:endParaRPr lang="en-US">
              <a:solidFill>
                <a:srgbClr val="000000"/>
              </a:solidFill>
            </a:endParaRPr>
          </a:p>
        </p:txBody>
      </p:sp>
    </p:spTree>
    <p:extLst>
      <p:ext uri="{BB962C8B-B14F-4D97-AF65-F5344CB8AC3E}">
        <p14:creationId xmlns:p14="http://schemas.microsoft.com/office/powerpoint/2010/main" val="1763114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877888"/>
            <a:ext cx="5851525" cy="4389437"/>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BB2883BA-CC0B-4F14-A695-7277E5AEC7F8}" type="slidenum">
              <a:rPr lang="en-US" smtClean="0">
                <a:solidFill>
                  <a:srgbClr val="000000"/>
                </a:solidFill>
              </a:rPr>
              <a:pPr>
                <a:defRPr/>
              </a:pPr>
              <a:t>19</a:t>
            </a:fld>
            <a:endParaRPr lang="en-US">
              <a:solidFill>
                <a:srgbClr val="000000"/>
              </a:solidFill>
            </a:endParaRPr>
          </a:p>
        </p:txBody>
      </p:sp>
    </p:spTree>
    <p:extLst>
      <p:ext uri="{BB962C8B-B14F-4D97-AF65-F5344CB8AC3E}">
        <p14:creationId xmlns:p14="http://schemas.microsoft.com/office/powerpoint/2010/main" val="1763114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F0BDAAD6-6001-4543-A175-4E6C03DE3F46}" type="slidenum">
              <a:rPr lang="nb-NO" smtClean="0"/>
              <a:t>2</a:t>
            </a:fld>
            <a:endParaRPr lang="nb-NO"/>
          </a:p>
        </p:txBody>
      </p:sp>
    </p:spTree>
    <p:extLst>
      <p:ext uri="{BB962C8B-B14F-4D97-AF65-F5344CB8AC3E}">
        <p14:creationId xmlns:p14="http://schemas.microsoft.com/office/powerpoint/2010/main" val="3925041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solidFill>
                <a:srgbClr val="FF0000"/>
              </a:solidFill>
              <a:latin typeface="Arial" panose="020B0604020202020204" pitchFamily="34" charset="0"/>
              <a:cs typeface="Arial" panose="020B0604020202020204" pitchFamily="34" charset="0"/>
            </a:endParaRPr>
          </a:p>
          <a:p>
            <a:endParaRPr lang="sv-SE" dirty="0">
              <a:solidFill>
                <a:srgbClr val="FF0000"/>
              </a:solidFill>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D8F9A725-6B89-44E5-9EFE-6338DEC0B85E}" type="slidenum">
              <a:rPr lang="sv-SE" smtClean="0"/>
              <a:t>20</a:t>
            </a:fld>
            <a:endParaRPr lang="sv-SE"/>
          </a:p>
        </p:txBody>
      </p:sp>
    </p:spTree>
    <p:extLst>
      <p:ext uri="{BB962C8B-B14F-4D97-AF65-F5344CB8AC3E}">
        <p14:creationId xmlns:p14="http://schemas.microsoft.com/office/powerpoint/2010/main" val="2153816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0" i="0" u="none" strike="noStrike" kern="1200" baseline="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D8F9A725-6B89-44E5-9EFE-6338DEC0B85E}" type="slidenum">
              <a:rPr lang="sv-SE" smtClean="0"/>
              <a:t>21</a:t>
            </a:fld>
            <a:endParaRPr lang="sv-SE"/>
          </a:p>
        </p:txBody>
      </p:sp>
    </p:spTree>
    <p:extLst>
      <p:ext uri="{BB962C8B-B14F-4D97-AF65-F5344CB8AC3E}">
        <p14:creationId xmlns:p14="http://schemas.microsoft.com/office/powerpoint/2010/main" val="3710682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0" i="0" u="none" strike="noStrike" kern="1200" baseline="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D8F9A725-6B89-44E5-9EFE-6338DEC0B85E}" type="slidenum">
              <a:rPr lang="sv-SE" smtClean="0">
                <a:solidFill>
                  <a:prstClr val="black"/>
                </a:solidFill>
              </a:rPr>
              <a:pPr/>
              <a:t>22</a:t>
            </a:fld>
            <a:endParaRPr lang="sv-SE">
              <a:solidFill>
                <a:prstClr val="black"/>
              </a:solidFill>
            </a:endParaRPr>
          </a:p>
        </p:txBody>
      </p:sp>
    </p:spTree>
    <p:extLst>
      <p:ext uri="{BB962C8B-B14F-4D97-AF65-F5344CB8AC3E}">
        <p14:creationId xmlns:p14="http://schemas.microsoft.com/office/powerpoint/2010/main" val="37106820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solidFill>
                <a:srgbClr val="FF0000"/>
              </a:solidFill>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D8F9A725-6B89-44E5-9EFE-6338DEC0B85E}" type="slidenum">
              <a:rPr lang="sv-SE" smtClean="0"/>
              <a:t>23</a:t>
            </a:fld>
            <a:endParaRPr lang="sv-SE"/>
          </a:p>
        </p:txBody>
      </p:sp>
    </p:spTree>
    <p:extLst>
      <p:ext uri="{BB962C8B-B14F-4D97-AF65-F5344CB8AC3E}">
        <p14:creationId xmlns:p14="http://schemas.microsoft.com/office/powerpoint/2010/main" val="3710682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0" i="0" u="none" strike="noStrike" kern="1200" baseline="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D8F9A725-6B89-44E5-9EFE-6338DEC0B85E}" type="slidenum">
              <a:rPr lang="sv-SE" smtClean="0"/>
              <a:t>24</a:t>
            </a:fld>
            <a:endParaRPr lang="sv-SE"/>
          </a:p>
        </p:txBody>
      </p:sp>
    </p:spTree>
    <p:extLst>
      <p:ext uri="{BB962C8B-B14F-4D97-AF65-F5344CB8AC3E}">
        <p14:creationId xmlns:p14="http://schemas.microsoft.com/office/powerpoint/2010/main" val="37106820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877888"/>
            <a:ext cx="5851525" cy="4389437"/>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BB2883BA-CC0B-4F14-A695-7277E5AEC7F8}" type="slidenum">
              <a:rPr lang="en-US" smtClean="0">
                <a:solidFill>
                  <a:srgbClr val="000000"/>
                </a:solidFill>
              </a:rPr>
              <a:pPr>
                <a:defRPr/>
              </a:pPr>
              <a:t>25</a:t>
            </a:fld>
            <a:endParaRPr lang="en-US">
              <a:solidFill>
                <a:srgbClr val="000000"/>
              </a:solidFill>
            </a:endParaRPr>
          </a:p>
        </p:txBody>
      </p:sp>
    </p:spTree>
    <p:extLst>
      <p:ext uri="{BB962C8B-B14F-4D97-AF65-F5344CB8AC3E}">
        <p14:creationId xmlns:p14="http://schemas.microsoft.com/office/powerpoint/2010/main" val="17631145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solidFill>
                <a:srgbClr val="FF0000"/>
              </a:solidFill>
              <a:latin typeface="Arial" panose="020B0604020202020204" pitchFamily="34" charset="0"/>
              <a:cs typeface="Arial" panose="020B0604020202020204" pitchFamily="34" charset="0"/>
            </a:endParaRPr>
          </a:p>
          <a:p>
            <a:endParaRPr lang="sv-SE" dirty="0">
              <a:solidFill>
                <a:srgbClr val="FF0000"/>
              </a:solidFill>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D8F9A725-6B89-44E5-9EFE-6338DEC0B85E}" type="slidenum">
              <a:rPr lang="sv-SE" smtClean="0"/>
              <a:t>26</a:t>
            </a:fld>
            <a:endParaRPr lang="sv-SE"/>
          </a:p>
        </p:txBody>
      </p:sp>
    </p:spTree>
    <p:extLst>
      <p:ext uri="{BB962C8B-B14F-4D97-AF65-F5344CB8AC3E}">
        <p14:creationId xmlns:p14="http://schemas.microsoft.com/office/powerpoint/2010/main" val="41924099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8F9A725-6B89-44E5-9EFE-6338DEC0B85E}" type="slidenum">
              <a:rPr lang="sv-SE" smtClean="0"/>
              <a:t>27</a:t>
            </a:fld>
            <a:endParaRPr lang="sv-SE"/>
          </a:p>
        </p:txBody>
      </p:sp>
    </p:spTree>
    <p:extLst>
      <p:ext uri="{BB962C8B-B14F-4D97-AF65-F5344CB8AC3E}">
        <p14:creationId xmlns:p14="http://schemas.microsoft.com/office/powerpoint/2010/main" val="37106820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877888"/>
            <a:ext cx="5851525" cy="4389437"/>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BB2883BA-CC0B-4F14-A695-7277E5AEC7F8}" type="slidenum">
              <a:rPr lang="en-US" smtClean="0">
                <a:solidFill>
                  <a:srgbClr val="000000"/>
                </a:solidFill>
              </a:rPr>
              <a:pPr>
                <a:defRPr/>
              </a:pPr>
              <a:t>28</a:t>
            </a:fld>
            <a:endParaRPr lang="en-US">
              <a:solidFill>
                <a:srgbClr val="000000"/>
              </a:solidFill>
            </a:endParaRPr>
          </a:p>
        </p:txBody>
      </p:sp>
    </p:spTree>
    <p:extLst>
      <p:ext uri="{BB962C8B-B14F-4D97-AF65-F5344CB8AC3E}">
        <p14:creationId xmlns:p14="http://schemas.microsoft.com/office/powerpoint/2010/main" val="17631145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877888"/>
            <a:ext cx="5851525" cy="4389437"/>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BB2883BA-CC0B-4F14-A695-7277E5AEC7F8}" type="slidenum">
              <a:rPr lang="en-US" smtClean="0">
                <a:solidFill>
                  <a:srgbClr val="000000"/>
                </a:solidFill>
              </a:rPr>
              <a:pPr>
                <a:defRPr/>
              </a:pPr>
              <a:t>29</a:t>
            </a:fld>
            <a:endParaRPr lang="en-US">
              <a:solidFill>
                <a:srgbClr val="000000"/>
              </a:solidFill>
            </a:endParaRPr>
          </a:p>
        </p:txBody>
      </p:sp>
    </p:spTree>
    <p:extLst>
      <p:ext uri="{BB962C8B-B14F-4D97-AF65-F5344CB8AC3E}">
        <p14:creationId xmlns:p14="http://schemas.microsoft.com/office/powerpoint/2010/main" val="1763114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solidFill>
                <a:srgbClr val="FF0000"/>
              </a:solidFill>
              <a:latin typeface="Arial" panose="020B0604020202020204" pitchFamily="34" charset="0"/>
              <a:cs typeface="Arial" panose="020B0604020202020204" pitchFamily="34" charset="0"/>
            </a:endParaRPr>
          </a:p>
          <a:p>
            <a:endParaRPr lang="sv-SE" dirty="0">
              <a:solidFill>
                <a:srgbClr val="FF0000"/>
              </a:solidFill>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D8F9A725-6B89-44E5-9EFE-6338DEC0B85E}" type="slidenum">
              <a:rPr lang="sv-SE" smtClean="0"/>
              <a:t>3</a:t>
            </a:fld>
            <a:endParaRPr lang="sv-SE"/>
          </a:p>
        </p:txBody>
      </p:sp>
    </p:spTree>
    <p:extLst>
      <p:ext uri="{BB962C8B-B14F-4D97-AF65-F5344CB8AC3E}">
        <p14:creationId xmlns:p14="http://schemas.microsoft.com/office/powerpoint/2010/main" val="37106820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8F9A725-6B89-44E5-9EFE-6338DEC0B85E}" type="slidenum">
              <a:rPr lang="sv-SE" smtClean="0"/>
              <a:t>30</a:t>
            </a:fld>
            <a:endParaRPr lang="sv-SE"/>
          </a:p>
        </p:txBody>
      </p:sp>
    </p:spTree>
    <p:extLst>
      <p:ext uri="{BB962C8B-B14F-4D97-AF65-F5344CB8AC3E}">
        <p14:creationId xmlns:p14="http://schemas.microsoft.com/office/powerpoint/2010/main" val="37106820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877888"/>
            <a:ext cx="5851525" cy="4389437"/>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BB2883BA-CC0B-4F14-A695-7277E5AEC7F8}" type="slidenum">
              <a:rPr lang="en-US" smtClean="0">
                <a:solidFill>
                  <a:srgbClr val="000000"/>
                </a:solidFill>
              </a:rPr>
              <a:pPr>
                <a:defRPr/>
              </a:pPr>
              <a:t>31</a:t>
            </a:fld>
            <a:endParaRPr lang="en-US">
              <a:solidFill>
                <a:srgbClr val="000000"/>
              </a:solidFill>
            </a:endParaRPr>
          </a:p>
        </p:txBody>
      </p:sp>
    </p:spTree>
    <p:extLst>
      <p:ext uri="{BB962C8B-B14F-4D97-AF65-F5344CB8AC3E}">
        <p14:creationId xmlns:p14="http://schemas.microsoft.com/office/powerpoint/2010/main" val="17631145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877888"/>
            <a:ext cx="5851525" cy="4389437"/>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BB2883BA-CC0B-4F14-A695-7277E5AEC7F8}" type="slidenum">
              <a:rPr lang="en-US" smtClean="0">
                <a:solidFill>
                  <a:srgbClr val="000000"/>
                </a:solidFill>
              </a:rPr>
              <a:pPr>
                <a:defRPr/>
              </a:pPr>
              <a:t>32</a:t>
            </a:fld>
            <a:endParaRPr lang="en-US">
              <a:solidFill>
                <a:srgbClr val="000000"/>
              </a:solidFill>
            </a:endParaRPr>
          </a:p>
        </p:txBody>
      </p:sp>
    </p:spTree>
    <p:extLst>
      <p:ext uri="{BB962C8B-B14F-4D97-AF65-F5344CB8AC3E}">
        <p14:creationId xmlns:p14="http://schemas.microsoft.com/office/powerpoint/2010/main" val="17631145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solidFill>
                <a:srgbClr val="FF0000"/>
              </a:solidFill>
              <a:latin typeface="Arial" panose="020B0604020202020204" pitchFamily="34" charset="0"/>
              <a:cs typeface="Arial" panose="020B0604020202020204" pitchFamily="34" charset="0"/>
            </a:endParaRPr>
          </a:p>
          <a:p>
            <a:endParaRPr lang="sv-SE" dirty="0">
              <a:solidFill>
                <a:srgbClr val="FF0000"/>
              </a:solidFill>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D8F9A725-6B89-44E5-9EFE-6338DEC0B85E}" type="slidenum">
              <a:rPr lang="sv-SE" smtClean="0"/>
              <a:t>33</a:t>
            </a:fld>
            <a:endParaRPr lang="sv-SE"/>
          </a:p>
        </p:txBody>
      </p:sp>
    </p:spTree>
    <p:extLst>
      <p:ext uri="{BB962C8B-B14F-4D97-AF65-F5344CB8AC3E}">
        <p14:creationId xmlns:p14="http://schemas.microsoft.com/office/powerpoint/2010/main" val="24109962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877888"/>
            <a:ext cx="5851525" cy="4389437"/>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BB2883BA-CC0B-4F14-A695-7277E5AEC7F8}" type="slidenum">
              <a:rPr lang="en-US" smtClean="0">
                <a:solidFill>
                  <a:srgbClr val="000000"/>
                </a:solidFill>
              </a:rPr>
              <a:pPr>
                <a:defRPr/>
              </a:pPr>
              <a:t>34</a:t>
            </a:fld>
            <a:endParaRPr lang="en-US">
              <a:solidFill>
                <a:srgbClr val="000000"/>
              </a:solidFill>
            </a:endParaRPr>
          </a:p>
        </p:txBody>
      </p:sp>
    </p:spTree>
    <p:extLst>
      <p:ext uri="{BB962C8B-B14F-4D97-AF65-F5344CB8AC3E}">
        <p14:creationId xmlns:p14="http://schemas.microsoft.com/office/powerpoint/2010/main" val="34724992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877888"/>
            <a:ext cx="5851525" cy="4389437"/>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BB2883BA-CC0B-4F14-A695-7277E5AEC7F8}" type="slidenum">
              <a:rPr lang="en-US" smtClean="0">
                <a:solidFill>
                  <a:srgbClr val="000000"/>
                </a:solidFill>
              </a:rPr>
              <a:pPr>
                <a:defRPr/>
              </a:pPr>
              <a:t>35</a:t>
            </a:fld>
            <a:endParaRPr lang="en-US">
              <a:solidFill>
                <a:srgbClr val="000000"/>
              </a:solidFill>
            </a:endParaRPr>
          </a:p>
        </p:txBody>
      </p:sp>
    </p:spTree>
    <p:extLst>
      <p:ext uri="{BB962C8B-B14F-4D97-AF65-F5344CB8AC3E}">
        <p14:creationId xmlns:p14="http://schemas.microsoft.com/office/powerpoint/2010/main" val="17631145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877888"/>
            <a:ext cx="5851525" cy="4389437"/>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BB2883BA-CC0B-4F14-A695-7277E5AEC7F8}" type="slidenum">
              <a:rPr lang="en-US" smtClean="0">
                <a:solidFill>
                  <a:srgbClr val="000000"/>
                </a:solidFill>
              </a:rPr>
              <a:pPr>
                <a:defRPr/>
              </a:pPr>
              <a:t>36</a:t>
            </a:fld>
            <a:endParaRPr lang="en-US">
              <a:solidFill>
                <a:srgbClr val="000000"/>
              </a:solidFill>
            </a:endParaRPr>
          </a:p>
        </p:txBody>
      </p:sp>
    </p:spTree>
    <p:extLst>
      <p:ext uri="{BB962C8B-B14F-4D97-AF65-F5344CB8AC3E}">
        <p14:creationId xmlns:p14="http://schemas.microsoft.com/office/powerpoint/2010/main" val="17631145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877888"/>
            <a:ext cx="5851525" cy="4389437"/>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BB2883BA-CC0B-4F14-A695-7277E5AEC7F8}" type="slidenum">
              <a:rPr lang="en-US" smtClean="0">
                <a:solidFill>
                  <a:srgbClr val="000000"/>
                </a:solidFill>
              </a:rPr>
              <a:pPr>
                <a:defRPr/>
              </a:pPr>
              <a:t>37</a:t>
            </a:fld>
            <a:endParaRPr lang="en-US">
              <a:solidFill>
                <a:srgbClr val="000000"/>
              </a:solidFill>
            </a:endParaRPr>
          </a:p>
        </p:txBody>
      </p:sp>
    </p:spTree>
    <p:extLst>
      <p:ext uri="{BB962C8B-B14F-4D97-AF65-F5344CB8AC3E}">
        <p14:creationId xmlns:p14="http://schemas.microsoft.com/office/powerpoint/2010/main" val="17631145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solidFill>
                <a:srgbClr val="FF0000"/>
              </a:solidFill>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D8F9A725-6B89-44E5-9EFE-6338DEC0B85E}" type="slidenum">
              <a:rPr lang="sv-SE" smtClean="0"/>
              <a:t>38</a:t>
            </a:fld>
            <a:endParaRPr lang="sv-SE"/>
          </a:p>
        </p:txBody>
      </p:sp>
    </p:spTree>
    <p:extLst>
      <p:ext uri="{BB962C8B-B14F-4D97-AF65-F5344CB8AC3E}">
        <p14:creationId xmlns:p14="http://schemas.microsoft.com/office/powerpoint/2010/main" val="3710682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a:p>
            <a:endParaRPr lang="sv-SE" dirty="0"/>
          </a:p>
        </p:txBody>
      </p:sp>
      <p:sp>
        <p:nvSpPr>
          <p:cNvPr id="4" name="Platshållare för bildnummer 3"/>
          <p:cNvSpPr>
            <a:spLocks noGrp="1"/>
          </p:cNvSpPr>
          <p:nvPr>
            <p:ph type="sldNum" sz="quarter" idx="10"/>
          </p:nvPr>
        </p:nvSpPr>
        <p:spPr/>
        <p:txBody>
          <a:bodyPr/>
          <a:lstStyle/>
          <a:p>
            <a:fld id="{D8F9A725-6B89-44E5-9EFE-6338DEC0B85E}" type="slidenum">
              <a:rPr lang="sv-SE" smtClean="0">
                <a:solidFill>
                  <a:prstClr val="black"/>
                </a:solidFill>
              </a:rPr>
              <a:pPr/>
              <a:t>4</a:t>
            </a:fld>
            <a:endParaRPr lang="sv-SE">
              <a:solidFill>
                <a:prstClr val="black"/>
              </a:solidFill>
            </a:endParaRPr>
          </a:p>
        </p:txBody>
      </p:sp>
    </p:spTree>
    <p:extLst>
      <p:ext uri="{BB962C8B-B14F-4D97-AF65-F5344CB8AC3E}">
        <p14:creationId xmlns:p14="http://schemas.microsoft.com/office/powerpoint/2010/main" val="3710682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8F9A725-6B89-44E5-9EFE-6338DEC0B85E}" type="slidenum">
              <a:rPr lang="sv-SE" smtClean="0">
                <a:solidFill>
                  <a:prstClr val="black"/>
                </a:solidFill>
              </a:rPr>
              <a:pPr/>
              <a:t>5</a:t>
            </a:fld>
            <a:endParaRPr lang="sv-SE">
              <a:solidFill>
                <a:prstClr val="black"/>
              </a:solidFill>
            </a:endParaRPr>
          </a:p>
        </p:txBody>
      </p:sp>
    </p:spTree>
    <p:extLst>
      <p:ext uri="{BB962C8B-B14F-4D97-AF65-F5344CB8AC3E}">
        <p14:creationId xmlns:p14="http://schemas.microsoft.com/office/powerpoint/2010/main" val="3710682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solidFill>
                <a:srgbClr val="FF0000"/>
              </a:solidFill>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D8F9A725-6B89-44E5-9EFE-6338DEC0B85E}" type="slidenum">
              <a:rPr lang="sv-SE" smtClean="0">
                <a:solidFill>
                  <a:prstClr val="black"/>
                </a:solidFill>
              </a:rPr>
              <a:pPr/>
              <a:t>6</a:t>
            </a:fld>
            <a:endParaRPr lang="sv-SE">
              <a:solidFill>
                <a:prstClr val="black"/>
              </a:solidFill>
            </a:endParaRPr>
          </a:p>
        </p:txBody>
      </p:sp>
    </p:spTree>
    <p:extLst>
      <p:ext uri="{BB962C8B-B14F-4D97-AF65-F5344CB8AC3E}">
        <p14:creationId xmlns:p14="http://schemas.microsoft.com/office/powerpoint/2010/main" val="3710682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8F9A725-6B89-44E5-9EFE-6338DEC0B85E}" type="slidenum">
              <a:rPr lang="sv-SE" smtClean="0">
                <a:solidFill>
                  <a:prstClr val="black"/>
                </a:solidFill>
              </a:rPr>
              <a:pPr/>
              <a:t>7</a:t>
            </a:fld>
            <a:endParaRPr lang="sv-SE">
              <a:solidFill>
                <a:prstClr val="black"/>
              </a:solidFill>
            </a:endParaRPr>
          </a:p>
        </p:txBody>
      </p:sp>
    </p:spTree>
    <p:extLst>
      <p:ext uri="{BB962C8B-B14F-4D97-AF65-F5344CB8AC3E}">
        <p14:creationId xmlns:p14="http://schemas.microsoft.com/office/powerpoint/2010/main" val="3710682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solidFill>
                <a:srgbClr val="FF0000"/>
              </a:solidFill>
              <a:latin typeface="Arial" panose="020B0604020202020204" pitchFamily="34" charset="0"/>
              <a:cs typeface="Arial" panose="020B0604020202020204" pitchFamily="34" charset="0"/>
            </a:endParaRPr>
          </a:p>
          <a:p>
            <a:endParaRPr lang="sv-SE" dirty="0">
              <a:solidFill>
                <a:srgbClr val="FF0000"/>
              </a:solidFill>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D8F9A725-6B89-44E5-9EFE-6338DEC0B85E}" type="slidenum">
              <a:rPr lang="sv-SE" smtClean="0"/>
              <a:t>8</a:t>
            </a:fld>
            <a:endParaRPr lang="sv-SE"/>
          </a:p>
        </p:txBody>
      </p:sp>
    </p:spTree>
    <p:extLst>
      <p:ext uri="{BB962C8B-B14F-4D97-AF65-F5344CB8AC3E}">
        <p14:creationId xmlns:p14="http://schemas.microsoft.com/office/powerpoint/2010/main" val="1059882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8F9A725-6B89-44E5-9EFE-6338DEC0B85E}" type="slidenum">
              <a:rPr lang="sv-SE" smtClean="0"/>
              <a:t>9</a:t>
            </a:fld>
            <a:endParaRPr lang="sv-SE"/>
          </a:p>
        </p:txBody>
      </p:sp>
    </p:spTree>
    <p:extLst>
      <p:ext uri="{BB962C8B-B14F-4D97-AF65-F5344CB8AC3E}">
        <p14:creationId xmlns:p14="http://schemas.microsoft.com/office/powerpoint/2010/main" val="3710682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en-US" dirty="0"/>
          </a:p>
        </p:txBody>
      </p:sp>
      <p:sp>
        <p:nvSpPr>
          <p:cNvPr id="6" name="Slide Number Placeholder 5"/>
          <p:cNvSpPr>
            <a:spLocks noGrp="1"/>
          </p:cNvSpPr>
          <p:nvPr>
            <p:ph type="sldNum" sz="quarter" idx="12"/>
          </p:nvPr>
        </p:nvSpPr>
        <p:spPr>
          <a:xfrm>
            <a:off x="7989570" y="6325021"/>
            <a:ext cx="468630" cy="365125"/>
          </a:xfrm>
        </p:spPr>
        <p:txBody>
          <a:bodyPr/>
          <a:lstStyle/>
          <a:p>
            <a:pPr fontAlgn="base">
              <a:spcBef>
                <a:spcPct val="0"/>
              </a:spcBef>
              <a:spcAft>
                <a:spcPct val="0"/>
              </a:spcAft>
              <a:defRPr/>
            </a:pPr>
            <a:fld id="{C94BDCBC-93CC-4D87-876B-422303858EFD}"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4" name="Rubrik 3"/>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2171946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loggo och streck">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stretch>
            <a:fillRect/>
          </a:stretch>
        </p:blipFill>
        <p:spPr>
          <a:xfrm>
            <a:off x="-966703" y="5642389"/>
            <a:ext cx="9894125" cy="215900"/>
          </a:xfrm>
          <a:prstGeom prst="rect">
            <a:avLst/>
          </a:prstGeom>
        </p:spPr>
      </p:pic>
      <p:pic>
        <p:nvPicPr>
          <p:cNvPr id="9" name="Bildobjekt 8" descr="interreg_Nord_sv_cmyk.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7421" y="6078738"/>
            <a:ext cx="1980000" cy="606279"/>
          </a:xfrm>
          <a:prstGeom prst="rect">
            <a:avLst/>
          </a:prstGeom>
        </p:spPr>
      </p:pic>
    </p:spTree>
    <p:extLst>
      <p:ext uri="{BB962C8B-B14F-4D97-AF65-F5344CB8AC3E}">
        <p14:creationId xmlns:p14="http://schemas.microsoft.com/office/powerpoint/2010/main" val="1475573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Rubrik och text 2-spal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28017" y="466901"/>
            <a:ext cx="8534080" cy="1150648"/>
          </a:xfrm>
        </p:spPr>
        <p:txBody>
          <a:bodyPr anchor="b">
            <a:noAutofit/>
          </a:bodyPr>
          <a:lstStyle>
            <a:lvl1pPr algn="l">
              <a:defRPr sz="5300" b="1"/>
            </a:lvl1pPr>
          </a:lstStyle>
          <a:p>
            <a:r>
              <a:rPr lang="sv-SE" dirty="0"/>
              <a:t>Klicka här för rubrik</a:t>
            </a:r>
          </a:p>
        </p:txBody>
      </p:sp>
      <p:sp>
        <p:nvSpPr>
          <p:cNvPr id="4" name="Platshållare för text 3"/>
          <p:cNvSpPr>
            <a:spLocks noGrp="1"/>
          </p:cNvSpPr>
          <p:nvPr>
            <p:ph type="body" sz="half" idx="2"/>
          </p:nvPr>
        </p:nvSpPr>
        <p:spPr>
          <a:xfrm>
            <a:off x="328018" y="1699691"/>
            <a:ext cx="8534083" cy="4102336"/>
          </a:xfrm>
        </p:spPr>
        <p:txBody>
          <a:bodyPr numCol="2" spcCol="360000">
            <a:normAutofit/>
          </a:bodyPr>
          <a:lstStyle>
            <a:lvl1pPr marL="0" indent="0">
              <a:buFont typeface="Arial"/>
              <a:buNone/>
              <a:defRPr sz="20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sv-SE"/>
              <a:t>Klicka här för att ändra format på bakgrundstexten</a:t>
            </a:r>
          </a:p>
        </p:txBody>
      </p:sp>
      <p:pic>
        <p:nvPicPr>
          <p:cNvPr id="9" name="Bildobjekt 8" descr="interreg_Nord_sv_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7421" y="6097694"/>
            <a:ext cx="1980000" cy="606279"/>
          </a:xfrm>
          <a:prstGeom prst="rect">
            <a:avLst/>
          </a:prstGeom>
        </p:spPr>
      </p:pic>
      <p:pic>
        <p:nvPicPr>
          <p:cNvPr id="6" name="Bildobjekt 5"/>
          <p:cNvPicPr>
            <a:picLocks noChangeAspect="1"/>
          </p:cNvPicPr>
          <p:nvPr userDrawn="1"/>
        </p:nvPicPr>
        <p:blipFill>
          <a:blip r:embed="rId3"/>
          <a:stretch>
            <a:fillRect/>
          </a:stretch>
        </p:blipFill>
        <p:spPr>
          <a:xfrm>
            <a:off x="6601598" y="6082167"/>
            <a:ext cx="156210" cy="7636933"/>
          </a:xfrm>
          <a:prstGeom prst="rect">
            <a:avLst/>
          </a:prstGeom>
        </p:spPr>
      </p:pic>
    </p:spTree>
    <p:extLst>
      <p:ext uri="{BB962C8B-B14F-4D97-AF65-F5344CB8AC3E}">
        <p14:creationId xmlns:p14="http://schemas.microsoft.com/office/powerpoint/2010/main" val="2739139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loggo och streck">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stretch>
            <a:fillRect/>
          </a:stretch>
        </p:blipFill>
        <p:spPr>
          <a:xfrm>
            <a:off x="-966703" y="5642389"/>
            <a:ext cx="9894125" cy="215900"/>
          </a:xfrm>
          <a:prstGeom prst="rect">
            <a:avLst/>
          </a:prstGeom>
        </p:spPr>
      </p:pic>
      <p:pic>
        <p:nvPicPr>
          <p:cNvPr id="9" name="Bildobjekt 8" descr="interreg_Nord_sv_cmyk.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7421" y="6078738"/>
            <a:ext cx="1980000" cy="606279"/>
          </a:xfrm>
          <a:prstGeom prst="rect">
            <a:avLst/>
          </a:prstGeom>
        </p:spPr>
      </p:pic>
    </p:spTree>
    <p:extLst>
      <p:ext uri="{BB962C8B-B14F-4D97-AF65-F5344CB8AC3E}">
        <p14:creationId xmlns:p14="http://schemas.microsoft.com/office/powerpoint/2010/main" val="1432590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Rubrik och text 2-spal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28017" y="466901"/>
            <a:ext cx="8534080" cy="1150648"/>
          </a:xfrm>
        </p:spPr>
        <p:txBody>
          <a:bodyPr anchor="b">
            <a:noAutofit/>
          </a:bodyPr>
          <a:lstStyle>
            <a:lvl1pPr algn="l">
              <a:defRPr sz="5300" b="1"/>
            </a:lvl1pPr>
          </a:lstStyle>
          <a:p>
            <a:r>
              <a:rPr lang="sv-SE" dirty="0"/>
              <a:t>Klicka här för rubrik</a:t>
            </a:r>
          </a:p>
        </p:txBody>
      </p:sp>
      <p:sp>
        <p:nvSpPr>
          <p:cNvPr id="4" name="Platshållare för text 3"/>
          <p:cNvSpPr>
            <a:spLocks noGrp="1"/>
          </p:cNvSpPr>
          <p:nvPr>
            <p:ph type="body" sz="half" idx="2"/>
          </p:nvPr>
        </p:nvSpPr>
        <p:spPr>
          <a:xfrm>
            <a:off x="328018" y="1699691"/>
            <a:ext cx="8534083" cy="4102336"/>
          </a:xfrm>
        </p:spPr>
        <p:txBody>
          <a:bodyPr numCol="2" spcCol="360000">
            <a:normAutofit/>
          </a:bodyPr>
          <a:lstStyle>
            <a:lvl1pPr marL="0" indent="0">
              <a:buFont typeface="Arial"/>
              <a:buNone/>
              <a:defRPr sz="20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sv-SE"/>
              <a:t>Klicka här för att ändra format på bakgrundstexten</a:t>
            </a:r>
          </a:p>
        </p:txBody>
      </p:sp>
      <p:pic>
        <p:nvPicPr>
          <p:cNvPr id="9" name="Bildobjekt 8" descr="interreg_Nord_sv_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7421" y="6097694"/>
            <a:ext cx="1980000" cy="606279"/>
          </a:xfrm>
          <a:prstGeom prst="rect">
            <a:avLst/>
          </a:prstGeom>
        </p:spPr>
      </p:pic>
      <p:pic>
        <p:nvPicPr>
          <p:cNvPr id="6" name="Bildobjekt 5"/>
          <p:cNvPicPr>
            <a:picLocks noChangeAspect="1"/>
          </p:cNvPicPr>
          <p:nvPr userDrawn="1"/>
        </p:nvPicPr>
        <p:blipFill>
          <a:blip r:embed="rId3"/>
          <a:stretch>
            <a:fillRect/>
          </a:stretch>
        </p:blipFill>
        <p:spPr>
          <a:xfrm>
            <a:off x="6601598" y="6082167"/>
            <a:ext cx="156210" cy="7636933"/>
          </a:xfrm>
          <a:prstGeom prst="rect">
            <a:avLst/>
          </a:prstGeom>
        </p:spPr>
      </p:pic>
    </p:spTree>
    <p:extLst>
      <p:ext uri="{BB962C8B-B14F-4D97-AF65-F5344CB8AC3E}">
        <p14:creationId xmlns:p14="http://schemas.microsoft.com/office/powerpoint/2010/main" val="622470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loggo och streck">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stretch>
            <a:fillRect/>
          </a:stretch>
        </p:blipFill>
        <p:spPr>
          <a:xfrm>
            <a:off x="-966703" y="5642389"/>
            <a:ext cx="9894125" cy="215900"/>
          </a:xfrm>
          <a:prstGeom prst="rect">
            <a:avLst/>
          </a:prstGeom>
        </p:spPr>
      </p:pic>
      <p:pic>
        <p:nvPicPr>
          <p:cNvPr id="9" name="Bildobjekt 8" descr="interreg_Nord_sv_cmyk.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7421" y="6078738"/>
            <a:ext cx="1980000" cy="606279"/>
          </a:xfrm>
          <a:prstGeom prst="rect">
            <a:avLst/>
          </a:prstGeom>
        </p:spPr>
      </p:pic>
    </p:spTree>
    <p:extLst>
      <p:ext uri="{BB962C8B-B14F-4D97-AF65-F5344CB8AC3E}">
        <p14:creationId xmlns:p14="http://schemas.microsoft.com/office/powerpoint/2010/main" val="3658258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Rubrik och text 2-spal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28017" y="466901"/>
            <a:ext cx="8534080" cy="1150648"/>
          </a:xfrm>
        </p:spPr>
        <p:txBody>
          <a:bodyPr anchor="b">
            <a:noAutofit/>
          </a:bodyPr>
          <a:lstStyle>
            <a:lvl1pPr algn="l">
              <a:defRPr sz="5300" b="1"/>
            </a:lvl1pPr>
          </a:lstStyle>
          <a:p>
            <a:r>
              <a:rPr lang="sv-SE" dirty="0"/>
              <a:t>Klicka här för rubrik</a:t>
            </a:r>
          </a:p>
        </p:txBody>
      </p:sp>
      <p:sp>
        <p:nvSpPr>
          <p:cNvPr id="4" name="Platshållare för text 3"/>
          <p:cNvSpPr>
            <a:spLocks noGrp="1"/>
          </p:cNvSpPr>
          <p:nvPr>
            <p:ph type="body" sz="half" idx="2"/>
          </p:nvPr>
        </p:nvSpPr>
        <p:spPr>
          <a:xfrm>
            <a:off x="328018" y="1699691"/>
            <a:ext cx="8534083" cy="4102336"/>
          </a:xfrm>
        </p:spPr>
        <p:txBody>
          <a:bodyPr numCol="2" spcCol="360000">
            <a:normAutofit/>
          </a:bodyPr>
          <a:lstStyle>
            <a:lvl1pPr marL="0" indent="0">
              <a:buFont typeface="Arial"/>
              <a:buNone/>
              <a:defRPr sz="20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sv-SE"/>
              <a:t>Klicka här för att ändra format på bakgrundstexten</a:t>
            </a:r>
          </a:p>
        </p:txBody>
      </p:sp>
      <p:pic>
        <p:nvPicPr>
          <p:cNvPr id="9" name="Bildobjekt 8" descr="interreg_Nord_sv_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7421" y="6097694"/>
            <a:ext cx="1980000" cy="606279"/>
          </a:xfrm>
          <a:prstGeom prst="rect">
            <a:avLst/>
          </a:prstGeom>
        </p:spPr>
      </p:pic>
      <p:pic>
        <p:nvPicPr>
          <p:cNvPr id="6" name="Bildobjekt 5"/>
          <p:cNvPicPr>
            <a:picLocks noChangeAspect="1"/>
          </p:cNvPicPr>
          <p:nvPr userDrawn="1"/>
        </p:nvPicPr>
        <p:blipFill>
          <a:blip r:embed="rId3"/>
          <a:stretch>
            <a:fillRect/>
          </a:stretch>
        </p:blipFill>
        <p:spPr>
          <a:xfrm>
            <a:off x="6601598" y="6082167"/>
            <a:ext cx="156210" cy="7636933"/>
          </a:xfrm>
          <a:prstGeom prst="rect">
            <a:avLst/>
          </a:prstGeom>
        </p:spPr>
      </p:pic>
    </p:spTree>
    <p:extLst>
      <p:ext uri="{BB962C8B-B14F-4D97-AF65-F5344CB8AC3E}">
        <p14:creationId xmlns:p14="http://schemas.microsoft.com/office/powerpoint/2010/main" val="2043449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loggo och streck">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stretch>
            <a:fillRect/>
          </a:stretch>
        </p:blipFill>
        <p:spPr>
          <a:xfrm>
            <a:off x="-966703" y="5642389"/>
            <a:ext cx="9894125" cy="215900"/>
          </a:xfrm>
          <a:prstGeom prst="rect">
            <a:avLst/>
          </a:prstGeom>
        </p:spPr>
      </p:pic>
      <p:pic>
        <p:nvPicPr>
          <p:cNvPr id="9" name="Bildobjekt 8" descr="interreg_Nord_sv_cmyk.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7421" y="6078738"/>
            <a:ext cx="1980000" cy="606279"/>
          </a:xfrm>
          <a:prstGeom prst="rect">
            <a:avLst/>
          </a:prstGeom>
        </p:spPr>
      </p:pic>
    </p:spTree>
    <p:extLst>
      <p:ext uri="{BB962C8B-B14F-4D97-AF65-F5344CB8AC3E}">
        <p14:creationId xmlns:p14="http://schemas.microsoft.com/office/powerpoint/2010/main" val="2168043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Rubrik och text 2-spal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28017" y="466901"/>
            <a:ext cx="8534080" cy="1150648"/>
          </a:xfrm>
        </p:spPr>
        <p:txBody>
          <a:bodyPr anchor="b">
            <a:noAutofit/>
          </a:bodyPr>
          <a:lstStyle>
            <a:lvl1pPr algn="l">
              <a:defRPr sz="5300" b="1"/>
            </a:lvl1pPr>
          </a:lstStyle>
          <a:p>
            <a:r>
              <a:rPr lang="sv-SE" dirty="0"/>
              <a:t>Klicka här för rubrik</a:t>
            </a:r>
          </a:p>
        </p:txBody>
      </p:sp>
      <p:sp>
        <p:nvSpPr>
          <p:cNvPr id="4" name="Platshållare för text 3"/>
          <p:cNvSpPr>
            <a:spLocks noGrp="1"/>
          </p:cNvSpPr>
          <p:nvPr>
            <p:ph type="body" sz="half" idx="2"/>
          </p:nvPr>
        </p:nvSpPr>
        <p:spPr>
          <a:xfrm>
            <a:off x="328018" y="1699691"/>
            <a:ext cx="8534083" cy="4102336"/>
          </a:xfrm>
        </p:spPr>
        <p:txBody>
          <a:bodyPr numCol="2" spcCol="360000">
            <a:normAutofit/>
          </a:bodyPr>
          <a:lstStyle>
            <a:lvl1pPr marL="0" indent="0">
              <a:buFont typeface="Arial"/>
              <a:buNone/>
              <a:defRPr sz="20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sv-SE"/>
              <a:t>Klicka här för att ändra format på bakgrundstexten</a:t>
            </a:r>
          </a:p>
        </p:txBody>
      </p:sp>
      <p:pic>
        <p:nvPicPr>
          <p:cNvPr id="9" name="Bildobjekt 8" descr="interreg_Nord_sv_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7421" y="6097694"/>
            <a:ext cx="1980000" cy="606279"/>
          </a:xfrm>
          <a:prstGeom prst="rect">
            <a:avLst/>
          </a:prstGeom>
        </p:spPr>
      </p:pic>
      <p:pic>
        <p:nvPicPr>
          <p:cNvPr id="6" name="Bildobjekt 5"/>
          <p:cNvPicPr>
            <a:picLocks noChangeAspect="1"/>
          </p:cNvPicPr>
          <p:nvPr userDrawn="1"/>
        </p:nvPicPr>
        <p:blipFill>
          <a:blip r:embed="rId3"/>
          <a:stretch>
            <a:fillRect/>
          </a:stretch>
        </p:blipFill>
        <p:spPr>
          <a:xfrm>
            <a:off x="6601598" y="6082167"/>
            <a:ext cx="156210" cy="7636933"/>
          </a:xfrm>
          <a:prstGeom prst="rect">
            <a:avLst/>
          </a:prstGeom>
        </p:spPr>
      </p:pic>
    </p:spTree>
    <p:extLst>
      <p:ext uri="{BB962C8B-B14F-4D97-AF65-F5344CB8AC3E}">
        <p14:creationId xmlns:p14="http://schemas.microsoft.com/office/powerpoint/2010/main" val="1455050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p:txBody>
      </p:sp>
      <p:sp>
        <p:nvSpPr>
          <p:cNvPr id="6" name="Slide Number Placeholder 5"/>
          <p:cNvSpPr>
            <a:spLocks noGrp="1"/>
          </p:cNvSpPr>
          <p:nvPr>
            <p:ph type="sldNum" sz="quarter" idx="12"/>
          </p:nvPr>
        </p:nvSpPr>
        <p:spPr>
          <a:xfrm>
            <a:off x="8046720" y="6311899"/>
            <a:ext cx="468630" cy="365125"/>
          </a:xfrm>
        </p:spPr>
        <p:txBody>
          <a:bodyPr/>
          <a:lstStyle/>
          <a:p>
            <a:pPr fontAlgn="base">
              <a:spcBef>
                <a:spcPct val="0"/>
              </a:spcBef>
              <a:spcAft>
                <a:spcPct val="0"/>
              </a:spcAft>
              <a:defRPr/>
            </a:pPr>
            <a:fld id="{C94BDCBC-93CC-4D87-876B-422303858EFD}"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4" name="Rubrik 3"/>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524894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sz="half" idx="1"/>
          </p:nvPr>
        </p:nvSpPr>
        <p:spPr>
          <a:xfrm>
            <a:off x="628650" y="1825625"/>
            <a:ext cx="3794760" cy="403796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825625"/>
            <a:ext cx="3886200" cy="403796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C94BDCBC-93CC-4D87-876B-422303858EFD}"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6" name="Slide Number Placeholder 5"/>
          <p:cNvSpPr txBox="1">
            <a:spLocks/>
          </p:cNvSpPr>
          <p:nvPr/>
        </p:nvSpPr>
        <p:spPr>
          <a:xfrm>
            <a:off x="8046720" y="6311899"/>
            <a:ext cx="46863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F6CC7B0-F260-494A-A439-D06042740CEA}" type="slidenum">
              <a:rPr lang="sv-SE" smtClean="0"/>
              <a:pPr/>
              <a:t>‹#›</a:t>
            </a:fld>
            <a:endParaRPr lang="sv-SE" dirty="0"/>
          </a:p>
        </p:txBody>
      </p:sp>
    </p:spTree>
    <p:extLst>
      <p:ext uri="{BB962C8B-B14F-4D97-AF65-F5344CB8AC3E}">
        <p14:creationId xmlns:p14="http://schemas.microsoft.com/office/powerpoint/2010/main" val="2572611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sv-SE"/>
              <a:t>Klicka här för att ändra format</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629842" y="2505075"/>
            <a:ext cx="3868340" cy="336994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4629151" y="2505075"/>
            <a:ext cx="3806190" cy="336994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C94BDCBC-93CC-4D87-876B-422303858EFD}"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8" name="Slide Number Placeholder 5"/>
          <p:cNvSpPr txBox="1">
            <a:spLocks/>
          </p:cNvSpPr>
          <p:nvPr/>
        </p:nvSpPr>
        <p:spPr>
          <a:xfrm>
            <a:off x="8046720" y="6311899"/>
            <a:ext cx="46863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F6CC7B0-F260-494A-A439-D06042740CEA}" type="slidenum">
              <a:rPr lang="sv-SE" smtClean="0"/>
              <a:pPr/>
              <a:t>‹#›</a:t>
            </a:fld>
            <a:endParaRPr lang="sv-SE" dirty="0"/>
          </a:p>
        </p:txBody>
      </p:sp>
    </p:spTree>
    <p:extLst>
      <p:ext uri="{BB962C8B-B14F-4D97-AF65-F5344CB8AC3E}">
        <p14:creationId xmlns:p14="http://schemas.microsoft.com/office/powerpoint/2010/main" val="4092090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C94BDCBC-93CC-4D87-876B-422303858EFD}"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4" name="Slide Number Placeholder 5"/>
          <p:cNvSpPr txBox="1">
            <a:spLocks/>
          </p:cNvSpPr>
          <p:nvPr/>
        </p:nvSpPr>
        <p:spPr>
          <a:xfrm>
            <a:off x="8046720" y="6311899"/>
            <a:ext cx="46863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F6CC7B0-F260-494A-A439-D06042740CEA}" type="slidenum">
              <a:rPr lang="sv-SE" smtClean="0"/>
              <a:pPr/>
              <a:t>‹#›</a:t>
            </a:fld>
            <a:endParaRPr lang="sv-SE" dirty="0"/>
          </a:p>
        </p:txBody>
      </p:sp>
    </p:spTree>
    <p:extLst>
      <p:ext uri="{BB962C8B-B14F-4D97-AF65-F5344CB8AC3E}">
        <p14:creationId xmlns:p14="http://schemas.microsoft.com/office/powerpoint/2010/main" val="1898715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Bef>
                <a:spcPct val="0"/>
              </a:spcBef>
              <a:spcAft>
                <a:spcPct val="0"/>
              </a:spcAft>
              <a:defRPr/>
            </a:pPr>
            <a:fld id="{C94BDCBC-93CC-4D87-876B-422303858EFD}"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3" name="Slide Number Placeholder 5"/>
          <p:cNvSpPr txBox="1">
            <a:spLocks/>
          </p:cNvSpPr>
          <p:nvPr/>
        </p:nvSpPr>
        <p:spPr>
          <a:xfrm>
            <a:off x="8046720" y="6311899"/>
            <a:ext cx="46863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F6CC7B0-F260-494A-A439-D06042740CEA}" type="slidenum">
              <a:rPr lang="sv-SE" smtClean="0"/>
              <a:pPr/>
              <a:t>‹#›</a:t>
            </a:fld>
            <a:endParaRPr lang="sv-SE" dirty="0"/>
          </a:p>
        </p:txBody>
      </p:sp>
      <p:sp>
        <p:nvSpPr>
          <p:cNvPr id="2" name="Rubrik 1"/>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821875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defRPr/>
            </a:pPr>
            <a:endParaRPr lang="en-US">
              <a:solidFill>
                <a:srgbClr val="000000"/>
              </a:solidFill>
            </a:endParaRPr>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defRPr/>
            </a:pPr>
            <a:endParaRPr lang="en-US">
              <a:solidFill>
                <a:srgbClr val="000000"/>
              </a:solidFill>
            </a:endParaRPr>
          </a:p>
        </p:txBody>
      </p:sp>
      <p:sp>
        <p:nvSpPr>
          <p:cNvPr id="7" name="Platshållare för bildnummer 6"/>
          <p:cNvSpPr>
            <a:spLocks noGrp="1"/>
          </p:cNvSpPr>
          <p:nvPr>
            <p:ph type="sldNum" sz="quarter" idx="12"/>
          </p:nvPr>
        </p:nvSpPr>
        <p:spPr/>
        <p:txBody>
          <a:bodyPr/>
          <a:lstStyle/>
          <a:p>
            <a:pPr fontAlgn="base">
              <a:spcBef>
                <a:spcPct val="0"/>
              </a:spcBef>
              <a:spcAft>
                <a:spcPct val="0"/>
              </a:spcAft>
              <a:defRPr/>
            </a:pPr>
            <a:fld id="{C94BDCBC-93CC-4D87-876B-422303858EFD}"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503551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loggo och streck">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stretch>
            <a:fillRect/>
          </a:stretch>
        </p:blipFill>
        <p:spPr>
          <a:xfrm>
            <a:off x="-966703" y="5642389"/>
            <a:ext cx="9894125" cy="215900"/>
          </a:xfrm>
          <a:prstGeom prst="rect">
            <a:avLst/>
          </a:prstGeom>
        </p:spPr>
      </p:pic>
      <p:pic>
        <p:nvPicPr>
          <p:cNvPr id="9" name="Bildobjekt 8" descr="interreg_Nord_sv_cmyk.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7421" y="6078738"/>
            <a:ext cx="1980000" cy="606279"/>
          </a:xfrm>
          <a:prstGeom prst="rect">
            <a:avLst/>
          </a:prstGeom>
        </p:spPr>
      </p:pic>
    </p:spTree>
    <p:extLst>
      <p:ext uri="{BB962C8B-B14F-4D97-AF65-F5344CB8AC3E}">
        <p14:creationId xmlns:p14="http://schemas.microsoft.com/office/powerpoint/2010/main" val="212001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ubrik och text 2-spal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28017" y="466901"/>
            <a:ext cx="8534080" cy="1150648"/>
          </a:xfrm>
        </p:spPr>
        <p:txBody>
          <a:bodyPr anchor="b">
            <a:noAutofit/>
          </a:bodyPr>
          <a:lstStyle>
            <a:lvl1pPr algn="l">
              <a:defRPr sz="5300" b="1"/>
            </a:lvl1pPr>
          </a:lstStyle>
          <a:p>
            <a:r>
              <a:rPr lang="sv-SE" dirty="0"/>
              <a:t>Klicka här för rubrik</a:t>
            </a:r>
          </a:p>
        </p:txBody>
      </p:sp>
      <p:sp>
        <p:nvSpPr>
          <p:cNvPr id="4" name="Platshållare för text 3"/>
          <p:cNvSpPr>
            <a:spLocks noGrp="1"/>
          </p:cNvSpPr>
          <p:nvPr>
            <p:ph type="body" sz="half" idx="2"/>
          </p:nvPr>
        </p:nvSpPr>
        <p:spPr>
          <a:xfrm>
            <a:off x="328018" y="1699691"/>
            <a:ext cx="8534083" cy="4102336"/>
          </a:xfrm>
        </p:spPr>
        <p:txBody>
          <a:bodyPr numCol="2" spcCol="360000">
            <a:normAutofit/>
          </a:bodyPr>
          <a:lstStyle>
            <a:lvl1pPr marL="0" indent="0">
              <a:buFont typeface="Arial"/>
              <a:buNone/>
              <a:defRPr sz="20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sv-SE"/>
              <a:t>Klicka här för att ändra format på bakgrundstexten</a:t>
            </a:r>
          </a:p>
        </p:txBody>
      </p:sp>
      <p:pic>
        <p:nvPicPr>
          <p:cNvPr id="9" name="Bildobjekt 8" descr="interreg_Nord_sv_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7421" y="6097694"/>
            <a:ext cx="1980000" cy="606279"/>
          </a:xfrm>
          <a:prstGeom prst="rect">
            <a:avLst/>
          </a:prstGeom>
        </p:spPr>
      </p:pic>
      <p:pic>
        <p:nvPicPr>
          <p:cNvPr id="6" name="Bildobjekt 5"/>
          <p:cNvPicPr>
            <a:picLocks noChangeAspect="1"/>
          </p:cNvPicPr>
          <p:nvPr userDrawn="1"/>
        </p:nvPicPr>
        <p:blipFill>
          <a:blip r:embed="rId3"/>
          <a:stretch>
            <a:fillRect/>
          </a:stretch>
        </p:blipFill>
        <p:spPr>
          <a:xfrm>
            <a:off x="6601598" y="6082167"/>
            <a:ext cx="156210" cy="7636933"/>
          </a:xfrm>
          <a:prstGeom prst="rect">
            <a:avLst/>
          </a:prstGeom>
        </p:spPr>
      </p:pic>
    </p:spTree>
    <p:extLst>
      <p:ext uri="{BB962C8B-B14F-4D97-AF65-F5344CB8AC3E}">
        <p14:creationId xmlns:p14="http://schemas.microsoft.com/office/powerpoint/2010/main" val="130705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jpeg"/><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dirty="0"/>
              <a:t>Klicka här för att ändra format</a:t>
            </a:r>
            <a:endParaRPr lang="en-US" dirty="0"/>
          </a:p>
        </p:txBody>
      </p:sp>
      <p:sp>
        <p:nvSpPr>
          <p:cNvPr id="3" name="Text Placeholder 2"/>
          <p:cNvSpPr>
            <a:spLocks noGrp="1"/>
          </p:cNvSpPr>
          <p:nvPr>
            <p:ph type="body" idx="1"/>
          </p:nvPr>
        </p:nvSpPr>
        <p:spPr>
          <a:xfrm>
            <a:off x="628650" y="1825625"/>
            <a:ext cx="7886700" cy="3935095"/>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p:txBody>
      </p:sp>
      <p:sp>
        <p:nvSpPr>
          <p:cNvPr id="6" name="Slide Number Placeholder 5"/>
          <p:cNvSpPr>
            <a:spLocks noGrp="1"/>
          </p:cNvSpPr>
          <p:nvPr>
            <p:ph type="sldNum" sz="quarter" idx="4"/>
          </p:nvPr>
        </p:nvSpPr>
        <p:spPr>
          <a:xfrm>
            <a:off x="9809018" y="4001294"/>
            <a:ext cx="4686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C94BDCBC-93CC-4D87-876B-422303858EFD}" type="slidenum">
              <a:rPr lang="en-US" smtClean="0">
                <a:solidFill>
                  <a:srgbClr val="000000"/>
                </a:solidFill>
              </a:rPr>
              <a:pPr fontAlgn="base">
                <a:spcBef>
                  <a:spcPct val="0"/>
                </a:spcBef>
                <a:spcAft>
                  <a:spcPct val="0"/>
                </a:spcAft>
                <a:defRPr/>
              </a:pPr>
              <a:t>‹#›</a:t>
            </a:fld>
            <a:endParaRPr lang="en-US">
              <a:solidFill>
                <a:srgbClr val="000000"/>
              </a:solidFill>
            </a:endParaRPr>
          </a:p>
        </p:txBody>
      </p:sp>
      <p:pic>
        <p:nvPicPr>
          <p:cNvPr id="8" name="Bildobjekt 7"/>
          <p:cNvPicPr>
            <a:picLocks/>
          </p:cNvPicPr>
          <p:nvPr/>
        </p:nvPicPr>
        <p:blipFill>
          <a:blip r:embed="rId19" cstate="print">
            <a:extLst>
              <a:ext uri="{28A0092B-C50C-407E-A947-70E740481C1C}">
                <a14:useLocalDpi xmlns:a14="http://schemas.microsoft.com/office/drawing/2010/main" val="0"/>
              </a:ext>
            </a:extLst>
          </a:blip>
          <a:stretch>
            <a:fillRect/>
          </a:stretch>
        </p:blipFill>
        <p:spPr>
          <a:xfrm>
            <a:off x="4553613" y="6081935"/>
            <a:ext cx="764518" cy="529685"/>
          </a:xfrm>
          <a:prstGeom prst="rect">
            <a:avLst/>
          </a:prstGeom>
        </p:spPr>
      </p:pic>
      <p:pic>
        <p:nvPicPr>
          <p:cNvPr id="9" name="Bildobjekt 8"/>
          <p:cNvPicPr>
            <a:picLocks/>
          </p:cNvPicPr>
          <p:nvPr/>
        </p:nvPicPr>
        <p:blipFill>
          <a:blip r:embed="rId20" cstate="print">
            <a:extLst>
              <a:ext uri="{28A0092B-C50C-407E-A947-70E740481C1C}">
                <a14:useLocalDpi xmlns:a14="http://schemas.microsoft.com/office/drawing/2010/main" val="0"/>
              </a:ext>
            </a:extLst>
          </a:blip>
          <a:stretch>
            <a:fillRect/>
          </a:stretch>
        </p:blipFill>
        <p:spPr>
          <a:xfrm>
            <a:off x="3808172" y="6099863"/>
            <a:ext cx="577862" cy="511757"/>
          </a:xfrm>
          <a:prstGeom prst="rect">
            <a:avLst/>
          </a:prstGeom>
        </p:spPr>
      </p:pic>
      <p:pic>
        <p:nvPicPr>
          <p:cNvPr id="10" name="Bildobjekt 9"/>
          <p:cNvPicPr>
            <a:picLocks/>
          </p:cNvPicPr>
          <p:nvPr/>
        </p:nvPicPr>
        <p:blipFill>
          <a:blip r:embed="rId21" cstate="print">
            <a:extLst>
              <a:ext uri="{28A0092B-C50C-407E-A947-70E740481C1C}">
                <a14:useLocalDpi xmlns:a14="http://schemas.microsoft.com/office/drawing/2010/main" val="0"/>
              </a:ext>
            </a:extLst>
          </a:blip>
          <a:stretch>
            <a:fillRect/>
          </a:stretch>
        </p:blipFill>
        <p:spPr>
          <a:xfrm>
            <a:off x="5485710" y="6096939"/>
            <a:ext cx="591522" cy="514681"/>
          </a:xfrm>
          <a:prstGeom prst="rect">
            <a:avLst/>
          </a:prstGeom>
        </p:spPr>
      </p:pic>
      <p:pic>
        <p:nvPicPr>
          <p:cNvPr id="11" name="Bildobjekt 10"/>
          <p:cNvPicPr>
            <a:picLocks/>
          </p:cNvPicPr>
          <p:nvPr/>
        </p:nvPicPr>
        <p:blipFill>
          <a:blip r:embed="rId22" cstate="print">
            <a:extLst>
              <a:ext uri="{28A0092B-C50C-407E-A947-70E740481C1C}">
                <a14:useLocalDpi xmlns:a14="http://schemas.microsoft.com/office/drawing/2010/main" val="0"/>
              </a:ext>
            </a:extLst>
          </a:blip>
          <a:stretch>
            <a:fillRect/>
          </a:stretch>
        </p:blipFill>
        <p:spPr>
          <a:xfrm>
            <a:off x="7373613" y="6059863"/>
            <a:ext cx="343637" cy="551757"/>
          </a:xfrm>
          <a:prstGeom prst="rect">
            <a:avLst/>
          </a:prstGeom>
        </p:spPr>
      </p:pic>
      <p:pic>
        <p:nvPicPr>
          <p:cNvPr id="12" name="Bildobjekt 11"/>
          <p:cNvPicPr>
            <a:picLocks/>
          </p:cNvPicPr>
          <p:nvPr/>
        </p:nvPicPr>
        <p:blipFill>
          <a:blip r:embed="rId23" cstate="print">
            <a:extLst>
              <a:ext uri="{28A0092B-C50C-407E-A947-70E740481C1C}">
                <a14:useLocalDpi xmlns:a14="http://schemas.microsoft.com/office/drawing/2010/main" val="0"/>
              </a:ext>
            </a:extLst>
          </a:blip>
          <a:stretch>
            <a:fillRect/>
          </a:stretch>
        </p:blipFill>
        <p:spPr>
          <a:xfrm>
            <a:off x="6244811" y="6247819"/>
            <a:ext cx="961225" cy="363801"/>
          </a:xfrm>
          <a:prstGeom prst="rect">
            <a:avLst/>
          </a:prstGeom>
        </p:spPr>
      </p:pic>
      <p:pic>
        <p:nvPicPr>
          <p:cNvPr id="13" name="Platshållare för innehåll 15"/>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809142" y="6019949"/>
            <a:ext cx="2071806" cy="577701"/>
          </a:xfrm>
          <a:prstGeom prst="rect">
            <a:avLst/>
          </a:prstGeom>
        </p:spPr>
      </p:pic>
    </p:spTree>
    <p:extLst>
      <p:ext uri="{BB962C8B-B14F-4D97-AF65-F5344CB8AC3E}">
        <p14:creationId xmlns:p14="http://schemas.microsoft.com/office/powerpoint/2010/main" val="4044977938"/>
      </p:ext>
    </p:extLst>
  </p:cSld>
  <p:clrMap bg1="lt1" tx1="dk1" bg2="lt2" tx2="dk2" accent1="accent1" accent2="accent2" accent3="accent3" accent4="accent4" accent5="accent5" accent6="accent6" hlink="hlink" folHlink="folHlink"/>
  <p:sldLayoutIdLst>
    <p:sldLayoutId id="2147484404" r:id="rId1"/>
    <p:sldLayoutId id="2147484405" r:id="rId2"/>
    <p:sldLayoutId id="2147484406" r:id="rId3"/>
    <p:sldLayoutId id="2147484407" r:id="rId4"/>
    <p:sldLayoutId id="2147484408" r:id="rId5"/>
    <p:sldLayoutId id="2147484409" r:id="rId6"/>
    <p:sldLayoutId id="2147484410" r:id="rId7"/>
    <p:sldLayoutId id="2147484308" r:id="rId8"/>
    <p:sldLayoutId id="2147484309" r:id="rId9"/>
    <p:sldLayoutId id="2147484335" r:id="rId10"/>
    <p:sldLayoutId id="2147484336" r:id="rId11"/>
    <p:sldLayoutId id="2147484349" r:id="rId12"/>
    <p:sldLayoutId id="2147484350" r:id="rId13"/>
    <p:sldLayoutId id="2147484363" r:id="rId14"/>
    <p:sldLayoutId id="2147484364" r:id="rId15"/>
    <p:sldLayoutId id="2147484377" r:id="rId16"/>
    <p:sldLayoutId id="2147484378" r:id="rId17"/>
  </p:sldLayoutIdLst>
  <p:txStyles>
    <p:titleStyle>
      <a:lvl1pPr algn="l" defTabSz="914400" rtl="0" eaLnBrk="1" latinLnBrk="0" hangingPunct="1">
        <a:lnSpc>
          <a:spcPct val="90000"/>
        </a:lnSpc>
        <a:spcBef>
          <a:spcPct val="0"/>
        </a:spcBef>
        <a:buNone/>
        <a:defRPr sz="4400" kern="1200" baseline="0">
          <a:solidFill>
            <a:srgbClr val="0033C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156"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interreg-sverige-norge.com/kontakt/bilder-logotyper/"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5.wmf"/><Relationship Id="rId3" Type="http://schemas.openxmlformats.org/officeDocument/2006/relationships/notesSlide" Target="../notesSlides/notesSlide2.xml"/><Relationship Id="rId7" Type="http://schemas.openxmlformats.org/officeDocument/2006/relationships/image" Target="../media/image12.wmf"/><Relationship Id="rId12" Type="http://schemas.openxmlformats.org/officeDocument/2006/relationships/oleObject" Target="../embeddings/oleObject5.bin"/><Relationship Id="rId17" Type="http://schemas.openxmlformats.org/officeDocument/2006/relationships/image" Target="../media/image17.wmf"/><Relationship Id="rId2" Type="http://schemas.openxmlformats.org/officeDocument/2006/relationships/slideLayout" Target="../slideLayouts/slideLayout7.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4.wmf"/><Relationship Id="rId5" Type="http://schemas.openxmlformats.org/officeDocument/2006/relationships/image" Target="../media/image11.emf"/><Relationship Id="rId15" Type="http://schemas.openxmlformats.org/officeDocument/2006/relationships/image" Target="../media/image16.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3.wmf"/><Relationship Id="rId14" Type="http://schemas.openxmlformats.org/officeDocument/2006/relationships/oleObject" Target="../embeddings/oleObject6.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ec.europa.eu/budget/contracts_grants/info_contracts/inforeuro/inforeuro_en.cf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759618" y="2045797"/>
            <a:ext cx="5156837" cy="3323295"/>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 name="Tittel 1"/>
          <p:cNvSpPr>
            <a:spLocks noGrp="1"/>
          </p:cNvSpPr>
          <p:nvPr>
            <p:ph type="title"/>
          </p:nvPr>
        </p:nvSpPr>
        <p:spPr/>
        <p:txBody>
          <a:bodyPr>
            <a:normAutofit/>
          </a:bodyPr>
          <a:lstStyle/>
          <a:p>
            <a:pPr algn="ctr"/>
            <a:r>
              <a:rPr lang="sv-SE" dirty="0">
                <a:solidFill>
                  <a:srgbClr val="2E75B6"/>
                </a:solidFill>
                <a:latin typeface="Arial" panose="020B0604020202020204" pitchFamily="34" charset="0"/>
                <a:cs typeface="Arial" panose="020B0604020202020204" pitchFamily="34" charset="0"/>
              </a:rPr>
              <a:t>Ekonomi &amp; redovisning</a:t>
            </a:r>
            <a:endParaRPr lang="nb-NO"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6848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latshållare för innehåll 15"/>
          <p:cNvSpPr>
            <a:spLocks noGrp="1"/>
          </p:cNvSpPr>
          <p:nvPr>
            <p:ph idx="1"/>
          </p:nvPr>
        </p:nvSpPr>
        <p:spPr>
          <a:xfrm>
            <a:off x="467544" y="836712"/>
            <a:ext cx="8229600" cy="4929411"/>
          </a:xfrm>
        </p:spPr>
        <p:txBody>
          <a:bodyPr>
            <a:normAutofit fontScale="25000" lnSpcReduction="20000"/>
          </a:bodyPr>
          <a:lstStyle/>
          <a:p>
            <a:pPr marL="0" indent="0">
              <a:lnSpc>
                <a:spcPct val="120000"/>
              </a:lnSpc>
              <a:spcBef>
                <a:spcPts val="0"/>
              </a:spcBef>
              <a:buNone/>
              <a:defRPr/>
            </a:pPr>
            <a:endParaRPr lang="sv-SE" altLang="sv-SE" sz="4400" dirty="0">
              <a:latin typeface="Arial" panose="020B0604020202020204" pitchFamily="34" charset="0"/>
              <a:cs typeface="Arial" panose="020B0604020202020204" pitchFamily="34" charset="0"/>
            </a:endParaRPr>
          </a:p>
          <a:p>
            <a:pPr marL="0" indent="0">
              <a:lnSpc>
                <a:spcPct val="120000"/>
              </a:lnSpc>
              <a:spcBef>
                <a:spcPts val="0"/>
              </a:spcBef>
              <a:buNone/>
              <a:defRPr/>
            </a:pPr>
            <a:r>
              <a:rPr lang="sv-SE" altLang="sv-SE" sz="6400" dirty="0">
                <a:cs typeface="Arial" panose="020B0604020202020204" pitchFamily="34" charset="0"/>
              </a:rPr>
              <a:t>Kostnader för faktiskt utbetalda lönekostnader för personal</a:t>
            </a:r>
            <a:br>
              <a:rPr lang="sv-SE" altLang="sv-SE" sz="6400" dirty="0">
                <a:cs typeface="Arial" panose="020B0604020202020204" pitchFamily="34" charset="0"/>
              </a:rPr>
            </a:br>
            <a:r>
              <a:rPr lang="sv-SE" altLang="sv-SE" sz="6400" dirty="0">
                <a:cs typeface="Arial" panose="020B0604020202020204" pitchFamily="34" charset="0"/>
              </a:rPr>
              <a:t>med följande typ av anställning hos projektägare</a:t>
            </a:r>
          </a:p>
          <a:p>
            <a:pPr marL="0" indent="0">
              <a:lnSpc>
                <a:spcPct val="120000"/>
              </a:lnSpc>
              <a:spcBef>
                <a:spcPts val="0"/>
              </a:spcBef>
              <a:buNone/>
              <a:defRPr/>
            </a:pPr>
            <a:endParaRPr lang="sv-SE" altLang="sv-SE" sz="6400" dirty="0">
              <a:cs typeface="Arial" panose="020B0604020202020204" pitchFamily="34" charset="0"/>
            </a:endParaRPr>
          </a:p>
          <a:p>
            <a:pPr>
              <a:lnSpc>
                <a:spcPct val="120000"/>
              </a:lnSpc>
              <a:spcBef>
                <a:spcPts val="0"/>
              </a:spcBef>
              <a:buFont typeface="Wingdings" panose="05000000000000000000" pitchFamily="2" charset="2"/>
              <a:buChar char="ü"/>
              <a:defRPr/>
            </a:pPr>
            <a:r>
              <a:rPr lang="sv-SE" sz="6400" dirty="0">
                <a:cs typeface="Arial" panose="020B0604020202020204" pitchFamily="34" charset="0"/>
              </a:rPr>
              <a:t>Personal med månadslön som har heltidsanställning</a:t>
            </a:r>
          </a:p>
          <a:p>
            <a:pPr marL="0" indent="0">
              <a:lnSpc>
                <a:spcPct val="120000"/>
              </a:lnSpc>
              <a:spcBef>
                <a:spcPts val="0"/>
              </a:spcBef>
              <a:buNone/>
              <a:defRPr/>
            </a:pPr>
            <a:r>
              <a:rPr lang="sv-SE" sz="6400" dirty="0">
                <a:cs typeface="Arial" panose="020B0604020202020204" pitchFamily="34" charset="0"/>
              </a:rPr>
              <a:t>	Lönespecifikation skickas in.</a:t>
            </a:r>
            <a:br>
              <a:rPr lang="sv-SE" sz="6400" dirty="0">
                <a:cs typeface="Arial" panose="020B0604020202020204" pitchFamily="34" charset="0"/>
              </a:rPr>
            </a:br>
            <a:r>
              <a:rPr lang="sv-SE" sz="6400" dirty="0">
                <a:cs typeface="Arial" panose="020B0604020202020204" pitchFamily="34" charset="0"/>
              </a:rPr>
              <a:t>	Tidsredovisning behövs ej</a:t>
            </a:r>
          </a:p>
          <a:p>
            <a:pPr marL="0" indent="0">
              <a:lnSpc>
                <a:spcPct val="120000"/>
              </a:lnSpc>
              <a:spcBef>
                <a:spcPts val="0"/>
              </a:spcBef>
              <a:buNone/>
              <a:defRPr/>
            </a:pPr>
            <a:r>
              <a:rPr lang="sv-SE" sz="6400" dirty="0">
                <a:cs typeface="Arial" panose="020B0604020202020204" pitchFamily="34" charset="0"/>
              </a:rPr>
              <a:t> </a:t>
            </a:r>
            <a:endParaRPr lang="sv-SE" altLang="sv-SE" sz="6400" dirty="0">
              <a:cs typeface="Arial" panose="020B0604020202020204" pitchFamily="34" charset="0"/>
            </a:endParaRPr>
          </a:p>
          <a:p>
            <a:pPr>
              <a:lnSpc>
                <a:spcPct val="120000"/>
              </a:lnSpc>
              <a:spcBef>
                <a:spcPts val="0"/>
              </a:spcBef>
              <a:buFont typeface="Wingdings" panose="05000000000000000000" pitchFamily="2" charset="2"/>
              <a:buChar char="ü"/>
              <a:defRPr/>
            </a:pPr>
            <a:r>
              <a:rPr lang="sv-SE" sz="6400" dirty="0">
                <a:cs typeface="Arial" panose="020B0604020202020204" pitchFamily="34" charset="0"/>
              </a:rPr>
              <a:t>Personal med månadslön som har deltidsanställning</a:t>
            </a:r>
          </a:p>
          <a:p>
            <a:pPr marL="342900" lvl="2" indent="0">
              <a:lnSpc>
                <a:spcPct val="120000"/>
              </a:lnSpc>
              <a:spcBef>
                <a:spcPts val="0"/>
              </a:spcBef>
              <a:buNone/>
              <a:defRPr/>
            </a:pPr>
            <a:r>
              <a:rPr lang="sv-SE" sz="6400" dirty="0">
                <a:cs typeface="Arial" panose="020B0604020202020204" pitchFamily="34" charset="0"/>
              </a:rPr>
              <a:t>	Lönespecifikation skickas in.</a:t>
            </a:r>
            <a:br>
              <a:rPr lang="sv-SE" sz="6400" dirty="0">
                <a:cs typeface="Arial" panose="020B0604020202020204" pitchFamily="34" charset="0"/>
              </a:rPr>
            </a:br>
            <a:r>
              <a:rPr lang="sv-SE" sz="6400" dirty="0">
                <a:cs typeface="Arial" panose="020B0604020202020204" pitchFamily="34" charset="0"/>
              </a:rPr>
              <a:t>	Tidsredovisning behövs ej</a:t>
            </a:r>
          </a:p>
          <a:p>
            <a:pPr marL="342900" lvl="2" indent="0">
              <a:lnSpc>
                <a:spcPct val="120000"/>
              </a:lnSpc>
              <a:spcBef>
                <a:spcPts val="0"/>
              </a:spcBef>
              <a:buNone/>
              <a:defRPr/>
            </a:pPr>
            <a:endParaRPr lang="sv-SE" sz="6400" dirty="0">
              <a:cs typeface="Arial" panose="020B0604020202020204" pitchFamily="34" charset="0"/>
            </a:endParaRPr>
          </a:p>
          <a:p>
            <a:pPr>
              <a:lnSpc>
                <a:spcPct val="120000"/>
              </a:lnSpc>
              <a:buFont typeface="Wingdings" panose="05000000000000000000" pitchFamily="2" charset="2"/>
              <a:buChar char="ü"/>
            </a:pPr>
            <a:r>
              <a:rPr lang="sv-SE" sz="6400" dirty="0">
                <a:cs typeface="Arial" panose="020B0604020202020204" pitchFamily="34" charset="0"/>
              </a:rPr>
              <a:t>Personal med månadslön som arbetar varierande del i projektet.</a:t>
            </a:r>
          </a:p>
          <a:p>
            <a:pPr marL="0" indent="0">
              <a:lnSpc>
                <a:spcPct val="120000"/>
              </a:lnSpc>
              <a:spcBef>
                <a:spcPts val="0"/>
              </a:spcBef>
              <a:buNone/>
              <a:defRPr/>
            </a:pPr>
            <a:r>
              <a:rPr lang="sv-SE" sz="6400" dirty="0">
                <a:cs typeface="Arial" panose="020B0604020202020204" pitchFamily="34" charset="0"/>
              </a:rPr>
              <a:t>	Lönespecifikation skickas in.</a:t>
            </a:r>
            <a:br>
              <a:rPr lang="sv-SE" sz="6400" dirty="0">
                <a:cs typeface="Arial" panose="020B0604020202020204" pitchFamily="34" charset="0"/>
              </a:rPr>
            </a:br>
            <a:r>
              <a:rPr lang="sv-SE" sz="6400" dirty="0">
                <a:cs typeface="Arial" panose="020B0604020202020204" pitchFamily="34" charset="0"/>
              </a:rPr>
              <a:t>	</a:t>
            </a:r>
            <a:r>
              <a:rPr lang="sv-SE" sz="6400" i="1" dirty="0">
                <a:cs typeface="Arial" panose="020B0604020202020204" pitchFamily="34" charset="0"/>
              </a:rPr>
              <a:t>Tidsredovisning skickas in</a:t>
            </a:r>
          </a:p>
          <a:p>
            <a:pPr>
              <a:lnSpc>
                <a:spcPct val="120000"/>
              </a:lnSpc>
              <a:buFont typeface="Wingdings" panose="05000000000000000000" pitchFamily="2" charset="2"/>
              <a:buChar char="ü"/>
            </a:pPr>
            <a:r>
              <a:rPr lang="sv-SE" altLang="sv-SE" sz="6400" dirty="0">
                <a:cs typeface="Arial" panose="020B0604020202020204" pitchFamily="34" charset="0"/>
              </a:rPr>
              <a:t>Timanställning</a:t>
            </a:r>
          </a:p>
          <a:p>
            <a:pPr marL="0" indent="0">
              <a:lnSpc>
                <a:spcPct val="120000"/>
              </a:lnSpc>
              <a:spcBef>
                <a:spcPts val="0"/>
              </a:spcBef>
              <a:buNone/>
              <a:defRPr/>
            </a:pPr>
            <a:r>
              <a:rPr lang="sv-SE" sz="8000" dirty="0">
                <a:cs typeface="Arial" panose="020B0604020202020204" pitchFamily="34" charset="0"/>
              </a:rPr>
              <a:t>	</a:t>
            </a:r>
            <a:r>
              <a:rPr lang="sv-SE" sz="6400" dirty="0">
                <a:cs typeface="Arial" panose="020B0604020202020204" pitchFamily="34" charset="0"/>
              </a:rPr>
              <a:t>Lönespecifikation skickas in.</a:t>
            </a:r>
            <a:br>
              <a:rPr lang="sv-SE" sz="6400" dirty="0">
                <a:cs typeface="Arial" panose="020B0604020202020204" pitchFamily="34" charset="0"/>
              </a:rPr>
            </a:br>
            <a:r>
              <a:rPr lang="sv-SE" sz="6400" dirty="0">
                <a:cs typeface="Arial" panose="020B0604020202020204" pitchFamily="34" charset="0"/>
              </a:rPr>
              <a:t>	</a:t>
            </a:r>
            <a:r>
              <a:rPr lang="sv-SE" sz="6400" i="1" dirty="0">
                <a:cs typeface="Arial" panose="020B0604020202020204" pitchFamily="34" charset="0"/>
              </a:rPr>
              <a:t>Tidsredovisning skickas in</a:t>
            </a:r>
          </a:p>
          <a:p>
            <a:pPr marL="0" indent="0">
              <a:lnSpc>
                <a:spcPct val="120000"/>
              </a:lnSpc>
              <a:buNone/>
            </a:pPr>
            <a:endParaRPr lang="sv-SE" dirty="0">
              <a:solidFill>
                <a:schemeClr val="accent1">
                  <a:lumMod val="75000"/>
                </a:schemeClr>
              </a:solidFill>
            </a:endParaRPr>
          </a:p>
        </p:txBody>
      </p:sp>
      <p:sp>
        <p:nvSpPr>
          <p:cNvPr id="9" name="Platshållare för bildnummer 8"/>
          <p:cNvSpPr>
            <a:spLocks noGrp="1"/>
          </p:cNvSpPr>
          <p:nvPr>
            <p:ph type="sldNum" sz="quarter" idx="12"/>
          </p:nvPr>
        </p:nvSpPr>
        <p:spPr/>
        <p:txBody>
          <a:bodyPr/>
          <a:lstStyle/>
          <a:p>
            <a:fld id="{27F9757E-9B39-4A68-B65A-1A5A09F9FBAC}" type="slidenum">
              <a:rPr lang="sv-SE" smtClean="0"/>
              <a:t>10</a:t>
            </a:fld>
            <a:endParaRPr lang="sv-SE"/>
          </a:p>
        </p:txBody>
      </p:sp>
      <p:sp>
        <p:nvSpPr>
          <p:cNvPr id="15" name="Rubrik 14"/>
          <p:cNvSpPr>
            <a:spLocks noGrp="1"/>
          </p:cNvSpPr>
          <p:nvPr>
            <p:ph type="title"/>
          </p:nvPr>
        </p:nvSpPr>
        <p:spPr>
          <a:xfrm>
            <a:off x="552073" y="260648"/>
            <a:ext cx="5676111" cy="778098"/>
          </a:xfrm>
        </p:spPr>
        <p:txBody>
          <a:bodyPr>
            <a:normAutofit/>
          </a:bodyPr>
          <a:lstStyle/>
          <a:p>
            <a:pPr marL="361950" indent="-361950" algn="ctr"/>
            <a:r>
              <a:rPr lang="nb-NO" altLang="sv-SE" sz="3200" dirty="0">
                <a:solidFill>
                  <a:srgbClr val="0070C0"/>
                </a:solidFill>
                <a:latin typeface="+mn-lt"/>
                <a:cs typeface="Arial" panose="020B0604020202020204" pitchFamily="34" charset="0"/>
              </a:rPr>
              <a:t>Personal</a:t>
            </a:r>
          </a:p>
        </p:txBody>
      </p:sp>
    </p:spTree>
    <p:extLst>
      <p:ext uri="{BB962C8B-B14F-4D97-AF65-F5344CB8AC3E}">
        <p14:creationId xmlns:p14="http://schemas.microsoft.com/office/powerpoint/2010/main" val="339813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latshållare för innehåll 15"/>
          <p:cNvSpPr>
            <a:spLocks noGrp="1"/>
          </p:cNvSpPr>
          <p:nvPr>
            <p:ph idx="1"/>
          </p:nvPr>
        </p:nvSpPr>
        <p:spPr>
          <a:xfrm>
            <a:off x="457200" y="1196752"/>
            <a:ext cx="8229600" cy="4929411"/>
          </a:xfrm>
        </p:spPr>
        <p:txBody>
          <a:bodyPr/>
          <a:lstStyle/>
          <a:p>
            <a:pPr>
              <a:spcBef>
                <a:spcPts val="0"/>
              </a:spcBef>
              <a:buFont typeface="Wingdings" panose="05000000000000000000" pitchFamily="2" charset="2"/>
              <a:buChar char="Ø"/>
              <a:defRPr/>
            </a:pPr>
            <a:endParaRPr lang="sv-SE" kern="0" dirty="0">
              <a:solidFill>
                <a:schemeClr val="accent1">
                  <a:lumMod val="75000"/>
                </a:schemeClr>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sv-SE" altLang="sv-SE" sz="2000" dirty="0"/>
              <a:t>Kostnader för köp av tjänster från utomstående, där stödmottagaren saknar arbetsgivaransvar, såsom konsulter, underentreprenörer m.fl. </a:t>
            </a:r>
          </a:p>
          <a:p>
            <a:pPr>
              <a:buFont typeface="Wingdings" panose="05000000000000000000" pitchFamily="2" charset="2"/>
              <a:buChar char="ü"/>
            </a:pPr>
            <a:r>
              <a:rPr lang="sv-SE" altLang="sv-SE" sz="2000" dirty="0"/>
              <a:t>Av tjänstefaktura ska det framgå vilken typ av tjänst som utförts samt omfattning i tid.</a:t>
            </a:r>
          </a:p>
          <a:p>
            <a:pPr>
              <a:buFont typeface="Wingdings" panose="05000000000000000000" pitchFamily="2" charset="2"/>
              <a:buChar char="ü"/>
            </a:pPr>
            <a:r>
              <a:rPr lang="sv-SE" altLang="sv-SE" sz="2000" dirty="0"/>
              <a:t>Skriftliga avtal, Upphandling</a:t>
            </a:r>
          </a:p>
          <a:p>
            <a:pPr>
              <a:buFont typeface="Wingdings" panose="05000000000000000000" pitchFamily="2" charset="2"/>
              <a:buChar char="ü"/>
            </a:pPr>
            <a:r>
              <a:rPr lang="sv-SE" altLang="sv-SE" sz="2000" dirty="0"/>
              <a:t>OBS! den enda kostnaden som får faktureras mellan projektägarna på svensk och norsk sida är kostnader för projektledaren</a:t>
            </a:r>
          </a:p>
          <a:p>
            <a:pPr>
              <a:buFont typeface="Wingdings" panose="05000000000000000000" pitchFamily="2" charset="2"/>
              <a:buChar char="ü"/>
            </a:pPr>
            <a:endParaRPr lang="sv-SE" altLang="sv-SE" sz="2000" dirty="0"/>
          </a:p>
          <a:p>
            <a:pPr marL="0" indent="0">
              <a:buNone/>
            </a:pPr>
            <a:r>
              <a:rPr lang="sv-SE" dirty="0">
                <a:solidFill>
                  <a:srgbClr val="C00000"/>
                </a:solidFill>
              </a:rPr>
              <a:t>Tänk på upphandlingsreglerna</a:t>
            </a:r>
            <a:r>
              <a:rPr lang="sv-SE" sz="2000" dirty="0">
                <a:solidFill>
                  <a:srgbClr val="C00000"/>
                </a:solidFill>
              </a:rPr>
              <a:t>! </a:t>
            </a:r>
          </a:p>
          <a:p>
            <a:pPr marL="0" indent="0">
              <a:buNone/>
            </a:pPr>
            <a:endParaRPr lang="sv-SE" altLang="sv-SE" sz="2000" dirty="0"/>
          </a:p>
          <a:p>
            <a:pPr marL="0" lvl="0" indent="0">
              <a:spcBef>
                <a:spcPts val="0"/>
              </a:spcBef>
              <a:buNone/>
              <a:defRPr/>
            </a:pPr>
            <a:r>
              <a:rPr lang="sv-SE" sz="2800" kern="0" dirty="0">
                <a:solidFill>
                  <a:schemeClr val="accent1">
                    <a:lumMod val="75000"/>
                  </a:schemeClr>
                </a:solidFill>
                <a:latin typeface="Arial" panose="020B0604020202020204" pitchFamily="34" charset="0"/>
                <a:cs typeface="Arial" panose="020B0604020202020204" pitchFamily="34" charset="0"/>
              </a:rPr>
              <a:t> </a:t>
            </a:r>
          </a:p>
          <a:p>
            <a:pPr marL="0" indent="0">
              <a:buNone/>
            </a:pPr>
            <a:endParaRPr lang="sv-SE" dirty="0">
              <a:solidFill>
                <a:schemeClr val="accent1">
                  <a:lumMod val="75000"/>
                </a:schemeClr>
              </a:solidFill>
            </a:endParaRPr>
          </a:p>
        </p:txBody>
      </p:sp>
      <p:sp>
        <p:nvSpPr>
          <p:cNvPr id="9" name="Platshållare för bildnummer 8"/>
          <p:cNvSpPr>
            <a:spLocks noGrp="1"/>
          </p:cNvSpPr>
          <p:nvPr>
            <p:ph type="sldNum" sz="quarter" idx="12"/>
          </p:nvPr>
        </p:nvSpPr>
        <p:spPr/>
        <p:txBody>
          <a:bodyPr/>
          <a:lstStyle/>
          <a:p>
            <a:fld id="{27F9757E-9B39-4A68-B65A-1A5A09F9FBAC}" type="slidenum">
              <a:rPr lang="sv-SE" smtClean="0"/>
              <a:t>11</a:t>
            </a:fld>
            <a:endParaRPr lang="sv-SE"/>
          </a:p>
        </p:txBody>
      </p:sp>
      <p:sp>
        <p:nvSpPr>
          <p:cNvPr id="15" name="Rubrik 14"/>
          <p:cNvSpPr>
            <a:spLocks noGrp="1"/>
          </p:cNvSpPr>
          <p:nvPr>
            <p:ph type="title"/>
          </p:nvPr>
        </p:nvSpPr>
        <p:spPr>
          <a:xfrm>
            <a:off x="552073" y="260648"/>
            <a:ext cx="7764343" cy="778098"/>
          </a:xfrm>
        </p:spPr>
        <p:txBody>
          <a:bodyPr>
            <a:noAutofit/>
          </a:bodyPr>
          <a:lstStyle/>
          <a:p>
            <a:pPr marL="361950" indent="-361950" algn="ctr"/>
            <a:br>
              <a:rPr lang="sv-SE" sz="3200" b="1" kern="0" dirty="0">
                <a:solidFill>
                  <a:schemeClr val="accent1">
                    <a:lumMod val="75000"/>
                  </a:schemeClr>
                </a:solidFill>
                <a:latin typeface="+mn-lt"/>
                <a:cs typeface="Arial" panose="020B0604020202020204" pitchFamily="34" charset="0"/>
              </a:rPr>
            </a:br>
            <a:r>
              <a:rPr lang="nb-NO" altLang="sv-SE" sz="2800" dirty="0">
                <a:solidFill>
                  <a:srgbClr val="0070C0"/>
                </a:solidFill>
                <a:cs typeface="Arial" panose="020B0604020202020204" pitchFamily="34" charset="0"/>
              </a:rPr>
              <a:t>Vad gäller för Extern sakkostnad &amp; externa tjänster</a:t>
            </a:r>
            <a:endParaRPr lang="nb-NO" altLang="sv-SE" sz="2800" dirty="0">
              <a:solidFill>
                <a:srgbClr val="0070C0"/>
              </a:solidFill>
              <a:latin typeface="+mn-lt"/>
              <a:cs typeface="Arial" panose="020B0604020202020204" pitchFamily="34" charset="0"/>
            </a:endParaRPr>
          </a:p>
        </p:txBody>
      </p:sp>
    </p:spTree>
    <p:extLst>
      <p:ext uri="{BB962C8B-B14F-4D97-AF65-F5344CB8AC3E}">
        <p14:creationId xmlns:p14="http://schemas.microsoft.com/office/powerpoint/2010/main" val="339813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tshållare för innehåll 2"/>
          <p:cNvSpPr>
            <a:spLocks noGrp="1"/>
          </p:cNvSpPr>
          <p:nvPr>
            <p:ph idx="1"/>
          </p:nvPr>
        </p:nvSpPr>
        <p:spPr>
          <a:xfrm>
            <a:off x="683568" y="836712"/>
            <a:ext cx="7831782" cy="5040560"/>
          </a:xfrm>
        </p:spPr>
        <p:txBody>
          <a:bodyPr>
            <a:normAutofit lnSpcReduction="10000"/>
          </a:bodyPr>
          <a:lstStyle/>
          <a:p>
            <a:pPr>
              <a:buFont typeface="Wingdings" panose="05000000000000000000" pitchFamily="2" charset="2"/>
              <a:buChar char="ü"/>
            </a:pPr>
            <a:r>
              <a:rPr lang="sv-SE" sz="1700" dirty="0"/>
              <a:t>Studier eller kartläggningar (t.ex. utvärderingar, strategier, projektbeskrivningar, konstruktionsritningar, handledningar) </a:t>
            </a:r>
          </a:p>
          <a:p>
            <a:pPr>
              <a:buFont typeface="Wingdings" panose="05000000000000000000" pitchFamily="2" charset="2"/>
              <a:buChar char="ü"/>
            </a:pPr>
            <a:r>
              <a:rPr lang="sv-SE" sz="1700" dirty="0"/>
              <a:t> Utbildning </a:t>
            </a:r>
          </a:p>
          <a:p>
            <a:pPr>
              <a:buFont typeface="Wingdings" panose="05000000000000000000" pitchFamily="2" charset="2"/>
              <a:buChar char="ü"/>
            </a:pPr>
            <a:r>
              <a:rPr lang="sv-SE" sz="1700" dirty="0"/>
              <a:t> Översättningar </a:t>
            </a:r>
          </a:p>
          <a:p>
            <a:pPr>
              <a:buFont typeface="Wingdings" panose="05000000000000000000" pitchFamily="2" charset="2"/>
              <a:buChar char="ü"/>
            </a:pPr>
            <a:r>
              <a:rPr lang="sv-SE" sz="1700" dirty="0"/>
              <a:t> Utveckling, ändring och uppdatering av IT-system och webbplatser </a:t>
            </a:r>
          </a:p>
          <a:p>
            <a:pPr>
              <a:buFont typeface="Wingdings" panose="05000000000000000000" pitchFamily="2" charset="2"/>
              <a:buChar char="ü"/>
            </a:pPr>
            <a:r>
              <a:rPr lang="sv-SE" sz="1700" dirty="0"/>
              <a:t> Marknadsföring, kommunikation, reklam eller information i samband med en insats eller ett samarbetsprogram </a:t>
            </a:r>
          </a:p>
          <a:p>
            <a:pPr>
              <a:buFont typeface="Wingdings" panose="05000000000000000000" pitchFamily="2" charset="2"/>
              <a:buChar char="ü"/>
            </a:pPr>
            <a:r>
              <a:rPr lang="sv-SE" sz="1700" dirty="0"/>
              <a:t> Ekonomisk förvaltning </a:t>
            </a:r>
          </a:p>
          <a:p>
            <a:pPr>
              <a:buFont typeface="Wingdings" panose="05000000000000000000" pitchFamily="2" charset="2"/>
              <a:buChar char="ü"/>
            </a:pPr>
            <a:r>
              <a:rPr lang="sv-SE" sz="1700" dirty="0"/>
              <a:t> Tjänster i samband med anordnande och genomförande av evenemang eller möten (bl.a. hyra, catering eller tolkning) </a:t>
            </a:r>
          </a:p>
          <a:p>
            <a:pPr>
              <a:buFont typeface="Wingdings" panose="05000000000000000000" pitchFamily="2" charset="2"/>
              <a:buChar char="ü"/>
            </a:pPr>
            <a:r>
              <a:rPr lang="sv-SE" sz="1700" dirty="0"/>
              <a:t> Deltagande i evenemang (t.ex. deltagaravgifter) </a:t>
            </a:r>
          </a:p>
          <a:p>
            <a:pPr>
              <a:buFont typeface="Wingdings" panose="05000000000000000000" pitchFamily="2" charset="2"/>
              <a:buChar char="ü"/>
            </a:pPr>
            <a:r>
              <a:rPr lang="sv-SE" sz="1700" dirty="0"/>
              <a:t> Juridisk rådgivning och notarietjänster, teknisk och ekonomisk sakkunskap, andra konsult- och redovisningstjänster </a:t>
            </a:r>
          </a:p>
          <a:p>
            <a:pPr>
              <a:buFont typeface="Wingdings" panose="05000000000000000000" pitchFamily="2" charset="2"/>
              <a:buChar char="ü"/>
            </a:pPr>
            <a:r>
              <a:rPr lang="sv-SE" sz="1600" dirty="0">
                <a:cs typeface="Arial" panose="020B0604020202020204" pitchFamily="34" charset="0"/>
              </a:rPr>
              <a:t> Immateriella rättigheter </a:t>
            </a:r>
          </a:p>
          <a:p>
            <a:pPr>
              <a:buFont typeface="Wingdings" panose="05000000000000000000" pitchFamily="2" charset="2"/>
              <a:buChar char="ü"/>
            </a:pPr>
            <a:r>
              <a:rPr lang="sv-SE" sz="1600" dirty="0">
                <a:cs typeface="Arial" panose="020B0604020202020204" pitchFamily="34" charset="0"/>
              </a:rPr>
              <a:t>Resor och logi för externa experter, talare, samt tjänsteleverantörer </a:t>
            </a:r>
          </a:p>
          <a:p>
            <a:pPr>
              <a:buFont typeface="Wingdings" panose="05000000000000000000" pitchFamily="2" charset="2"/>
              <a:buChar char="ü"/>
            </a:pPr>
            <a:r>
              <a:rPr lang="sv-SE" sz="1600" dirty="0">
                <a:cs typeface="Arial" panose="020B0604020202020204" pitchFamily="34" charset="0"/>
              </a:rPr>
              <a:t> Andra specifika sakkunskaper och tjänster som behövs för insatsen</a:t>
            </a:r>
            <a:endParaRPr lang="sv-SE" sz="1700" dirty="0"/>
          </a:p>
          <a:p>
            <a:pPr marL="0" indent="0">
              <a:buNone/>
              <a:defRPr/>
            </a:pPr>
            <a:endParaRPr lang="sv-SE" sz="2400" dirty="0">
              <a:solidFill>
                <a:schemeClr val="accent6"/>
              </a:solidFill>
              <a:ea typeface="+mj-ea"/>
              <a:cs typeface="+mj-cs"/>
            </a:endParaRPr>
          </a:p>
        </p:txBody>
      </p:sp>
      <p:sp>
        <p:nvSpPr>
          <p:cNvPr id="3" name="Rubrik 2"/>
          <p:cNvSpPr>
            <a:spLocks noGrp="1"/>
          </p:cNvSpPr>
          <p:nvPr>
            <p:ph type="title"/>
          </p:nvPr>
        </p:nvSpPr>
        <p:spPr>
          <a:xfrm>
            <a:off x="628650" y="28146"/>
            <a:ext cx="7886700" cy="903633"/>
          </a:xfrm>
        </p:spPr>
        <p:txBody>
          <a:bodyPr>
            <a:normAutofit/>
          </a:bodyPr>
          <a:lstStyle/>
          <a:p>
            <a:r>
              <a:rPr lang="nb-NO" altLang="sv-SE" sz="2400" dirty="0">
                <a:solidFill>
                  <a:srgbClr val="0070C0"/>
                </a:solidFill>
                <a:latin typeface="+mn-lt"/>
                <a:cs typeface="Arial" panose="020B0604020202020204" pitchFamily="34" charset="0"/>
              </a:rPr>
              <a:t>Exempel på Extern sakkostnad &amp; externa tjänster</a:t>
            </a:r>
            <a:endParaRPr lang="sv-SE" sz="2400" dirty="0">
              <a:solidFill>
                <a:srgbClr val="0070C0"/>
              </a:solidFill>
              <a:latin typeface="+mn-lt"/>
              <a:cs typeface="Arial" panose="020B0604020202020204" pitchFamily="34" charset="0"/>
            </a:endParaRPr>
          </a:p>
        </p:txBody>
      </p:sp>
    </p:spTree>
    <p:extLst>
      <p:ext uri="{BB962C8B-B14F-4D97-AF65-F5344CB8AC3E}">
        <p14:creationId xmlns:p14="http://schemas.microsoft.com/office/powerpoint/2010/main" val="406736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628650" y="365126"/>
            <a:ext cx="6175598" cy="1325563"/>
          </a:xfrm>
        </p:spPr>
        <p:txBody>
          <a:bodyPr>
            <a:normAutofit/>
          </a:bodyPr>
          <a:lstStyle/>
          <a:p>
            <a:pPr marL="361950" indent="-361950" algn="ctr"/>
            <a:r>
              <a:rPr lang="nb-NO" altLang="sv-SE" sz="3200" dirty="0">
                <a:solidFill>
                  <a:srgbClr val="0070C0"/>
                </a:solidFill>
                <a:latin typeface="+mn-lt"/>
                <a:cs typeface="Arial" panose="020B0604020202020204" pitchFamily="34" charset="0"/>
              </a:rPr>
              <a:t>Resor och logi</a:t>
            </a:r>
          </a:p>
        </p:txBody>
      </p:sp>
      <p:sp>
        <p:nvSpPr>
          <p:cNvPr id="5" name="Rektangel 4"/>
          <p:cNvSpPr/>
          <p:nvPr/>
        </p:nvSpPr>
        <p:spPr>
          <a:xfrm>
            <a:off x="899592" y="1677928"/>
            <a:ext cx="6912768" cy="424847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342900" lvl="0" indent="-342900" defTabSz="685800">
              <a:spcBef>
                <a:spcPts val="750"/>
              </a:spcBef>
              <a:buFont typeface="Wingdings" panose="05000000000000000000" pitchFamily="2" charset="2"/>
              <a:buChar char="ü"/>
            </a:pPr>
            <a:r>
              <a:rPr lang="sv-SE" altLang="sv-SE" dirty="0">
                <a:solidFill>
                  <a:prstClr val="black"/>
                </a:solidFill>
                <a:cs typeface="Arial" panose="020B0604020202020204" pitchFamily="34" charset="0"/>
              </a:rPr>
              <a:t>Resor utanför Sverige eller Norge ska finnas med i beslutet för att kunna godkännas. </a:t>
            </a:r>
          </a:p>
          <a:p>
            <a:pPr lvl="0" defTabSz="685800">
              <a:spcBef>
                <a:spcPts val="750"/>
              </a:spcBef>
            </a:pPr>
            <a:endParaRPr lang="sv-SE" altLang="sv-SE" dirty="0">
              <a:solidFill>
                <a:prstClr val="black"/>
              </a:solidFill>
              <a:cs typeface="Arial" panose="020B0604020202020204" pitchFamily="34" charset="0"/>
            </a:endParaRPr>
          </a:p>
          <a:p>
            <a:r>
              <a:rPr lang="sv-SE" dirty="0"/>
              <a:t>Kostnader för resor och logi kan omfatta följande: </a:t>
            </a:r>
          </a:p>
          <a:p>
            <a:pPr marL="285750" indent="-285750">
              <a:buFont typeface="Wingdings" panose="05000000000000000000" pitchFamily="2" charset="2"/>
              <a:buChar char="ü"/>
            </a:pPr>
            <a:r>
              <a:rPr lang="sv-SE" dirty="0"/>
              <a:t> </a:t>
            </a:r>
            <a:r>
              <a:rPr lang="sv-SE" dirty="0">
                <a:cs typeface="Arial" panose="020B0604020202020204" pitchFamily="34" charset="0"/>
              </a:rPr>
              <a:t>Utgifter för resor (t.ex. biljetter, rese- och bilförsäkring, bränsle, milersättning, vägtullar och parkeringsavgifter) </a:t>
            </a:r>
          </a:p>
          <a:p>
            <a:pPr marL="285750" indent="-285750">
              <a:buFont typeface="Wingdings" panose="05000000000000000000" pitchFamily="2" charset="2"/>
              <a:buChar char="ü"/>
            </a:pPr>
            <a:r>
              <a:rPr lang="sv-SE" dirty="0">
                <a:cs typeface="Arial" panose="020B0604020202020204" pitchFamily="34" charset="0"/>
              </a:rPr>
              <a:t> Utgifter för måltider </a:t>
            </a:r>
          </a:p>
          <a:p>
            <a:pPr marL="285750" indent="-285750">
              <a:buFont typeface="Wingdings" panose="05000000000000000000" pitchFamily="2" charset="2"/>
              <a:buChar char="ü"/>
            </a:pPr>
            <a:r>
              <a:rPr lang="sv-SE" dirty="0">
                <a:cs typeface="Arial" panose="020B0604020202020204" pitchFamily="34" charset="0"/>
              </a:rPr>
              <a:t> Utgifter för logi </a:t>
            </a:r>
          </a:p>
          <a:p>
            <a:pPr marL="285750" indent="-285750">
              <a:buFont typeface="Wingdings" panose="05000000000000000000" pitchFamily="2" charset="2"/>
              <a:buChar char="ü"/>
            </a:pPr>
            <a:r>
              <a:rPr lang="sv-SE" dirty="0">
                <a:cs typeface="Arial" panose="020B0604020202020204" pitchFamily="34" charset="0"/>
              </a:rPr>
              <a:t> Utgifter för visum </a:t>
            </a:r>
          </a:p>
          <a:p>
            <a:pPr marL="285750" indent="-285750">
              <a:buFont typeface="Wingdings" panose="05000000000000000000" pitchFamily="2" charset="2"/>
              <a:buChar char="ü"/>
            </a:pPr>
            <a:r>
              <a:rPr lang="sv-SE" dirty="0">
                <a:cs typeface="Arial" panose="020B0604020202020204" pitchFamily="34" charset="0"/>
              </a:rPr>
              <a:t>Traktamenten </a:t>
            </a:r>
          </a:p>
          <a:p>
            <a:pPr marL="342900" lvl="0" indent="-342900" defTabSz="685800">
              <a:lnSpc>
                <a:spcPct val="90000"/>
              </a:lnSpc>
              <a:spcBef>
                <a:spcPts val="750"/>
              </a:spcBef>
              <a:buFont typeface="Wingdings" panose="05000000000000000000" pitchFamily="2" charset="2"/>
              <a:buChar char="Ø"/>
            </a:pPr>
            <a:endParaRPr lang="sv-SE" altLang="sv-SE" sz="2000" dirty="0">
              <a:solidFill>
                <a:prstClr val="black"/>
              </a:solidFill>
              <a:latin typeface="Arial" panose="020B0604020202020204" pitchFamily="34" charset="0"/>
              <a:cs typeface="Arial" panose="020B0604020202020204" pitchFamily="34" charset="0"/>
            </a:endParaRPr>
          </a:p>
          <a:p>
            <a:pPr marL="342900" lvl="0" indent="-342900" defTabSz="685800">
              <a:lnSpc>
                <a:spcPct val="90000"/>
              </a:lnSpc>
              <a:spcBef>
                <a:spcPts val="750"/>
              </a:spcBef>
              <a:buFont typeface="Wingdings" panose="05000000000000000000" pitchFamily="2" charset="2"/>
              <a:buChar char="Ø"/>
            </a:pPr>
            <a:endParaRPr lang="sv-SE" altLang="sv-SE"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736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tshållare för innehåll 2"/>
          <p:cNvSpPr>
            <a:spLocks noGrp="1"/>
          </p:cNvSpPr>
          <p:nvPr>
            <p:ph idx="1"/>
          </p:nvPr>
        </p:nvSpPr>
        <p:spPr>
          <a:xfrm>
            <a:off x="683568" y="1628801"/>
            <a:ext cx="7831782" cy="4548162"/>
          </a:xfrm>
        </p:spPr>
        <p:txBody>
          <a:bodyPr>
            <a:normAutofit fontScale="85000" lnSpcReduction="20000"/>
          </a:bodyPr>
          <a:lstStyle/>
          <a:p>
            <a:pPr>
              <a:buFont typeface="Wingdings" panose="05000000000000000000" pitchFamily="2" charset="2"/>
              <a:buChar char="ü"/>
              <a:defRPr/>
            </a:pPr>
            <a:r>
              <a:rPr lang="sv-SE" sz="2000" dirty="0"/>
              <a:t>Inköp som belastar projektet ska vara godkända och budgeterade i beslutet </a:t>
            </a:r>
          </a:p>
          <a:p>
            <a:pPr>
              <a:buFont typeface="Wingdings" panose="05000000000000000000" pitchFamily="2" charset="2"/>
              <a:buChar char="ü"/>
              <a:defRPr/>
            </a:pPr>
            <a:r>
              <a:rPr lang="sv-SE" sz="2000" dirty="0"/>
              <a:t>De ska vara relevanta för, och huvudsakligen användas under projektets genomförande.</a:t>
            </a:r>
          </a:p>
          <a:p>
            <a:pPr>
              <a:buFont typeface="Wingdings" panose="05000000000000000000" pitchFamily="2" charset="2"/>
              <a:buChar char="ü"/>
              <a:defRPr/>
            </a:pPr>
            <a:r>
              <a:rPr lang="sv-SE" sz="2000" dirty="0"/>
              <a:t>Om utrustning säljs eller förs över till annan verksamhet under projektperioden måste intäkten tas upp i projektet.</a:t>
            </a:r>
          </a:p>
          <a:p>
            <a:pPr>
              <a:buFont typeface="Wingdings" panose="05000000000000000000" pitchFamily="2" charset="2"/>
              <a:buChar char="ü"/>
              <a:defRPr/>
            </a:pPr>
            <a:endParaRPr lang="sv-SE" sz="2000" dirty="0"/>
          </a:p>
          <a:p>
            <a:pPr marL="0" indent="0">
              <a:buNone/>
            </a:pPr>
            <a:r>
              <a:rPr lang="sv-SE" sz="2400" dirty="0">
                <a:cs typeface="Arial" panose="020B0604020202020204" pitchFamily="34" charset="0"/>
              </a:rPr>
              <a:t>Utgifter för köp av begagnad utrustning kan vara stödberättigande på följande villkor: </a:t>
            </a:r>
            <a:endParaRPr lang="sv-SE" dirty="0">
              <a:cs typeface="Arial" panose="020B0604020202020204" pitchFamily="34" charset="0"/>
            </a:endParaRPr>
          </a:p>
          <a:p>
            <a:pPr>
              <a:buFont typeface="Wingdings" panose="05000000000000000000" pitchFamily="2" charset="2"/>
              <a:buChar char="ü"/>
            </a:pPr>
            <a:r>
              <a:rPr lang="sv-SE" sz="2000" dirty="0">
                <a:cs typeface="Arial" panose="020B0604020202020204" pitchFamily="34" charset="0"/>
              </a:rPr>
              <a:t> Inget annat stöd för utrustningen har mottagits från EU-fonderna </a:t>
            </a:r>
          </a:p>
          <a:p>
            <a:pPr>
              <a:buFont typeface="Wingdings" panose="05000000000000000000" pitchFamily="2" charset="2"/>
              <a:buChar char="ü"/>
            </a:pPr>
            <a:r>
              <a:rPr lang="sv-SE" sz="2000" dirty="0">
                <a:cs typeface="Arial" panose="020B0604020202020204" pitchFamily="34" charset="0"/>
              </a:rPr>
              <a:t> Utrustningens pris är inte högre än det gängse priset på marknaden </a:t>
            </a:r>
          </a:p>
          <a:p>
            <a:pPr>
              <a:buFont typeface="Wingdings" panose="05000000000000000000" pitchFamily="2" charset="2"/>
              <a:buChar char="ü"/>
            </a:pPr>
            <a:r>
              <a:rPr lang="sv-SE" sz="2000" dirty="0">
                <a:cs typeface="Arial" panose="020B0604020202020204" pitchFamily="34" charset="0"/>
              </a:rPr>
              <a:t> Utrustningen har de tekniska egenskaper som behövs för insatsen och uppfyller gällande normer och standarder </a:t>
            </a:r>
          </a:p>
          <a:p>
            <a:pPr marL="0" indent="0">
              <a:buNone/>
              <a:defRPr/>
            </a:pPr>
            <a:endParaRPr lang="sv-SE" sz="2000" dirty="0"/>
          </a:p>
          <a:p>
            <a:pPr>
              <a:buFont typeface="Wingdings" panose="05000000000000000000" pitchFamily="2" charset="2"/>
              <a:buChar char="ü"/>
              <a:defRPr/>
            </a:pPr>
            <a:endParaRPr lang="sv-SE" sz="2400" dirty="0"/>
          </a:p>
          <a:p>
            <a:pPr marL="0" indent="0">
              <a:buNone/>
              <a:defRPr/>
            </a:pPr>
            <a:r>
              <a:rPr lang="sv-SE" sz="2400" dirty="0"/>
              <a:t>	</a:t>
            </a:r>
            <a:r>
              <a:rPr lang="sv-SE" sz="2400" b="1" dirty="0">
                <a:solidFill>
                  <a:srgbClr val="C00000"/>
                </a:solidFill>
              </a:rPr>
              <a:t>Tänk på upphandlingsreglerna! </a:t>
            </a:r>
          </a:p>
          <a:p>
            <a:pPr marL="361950" indent="-361950">
              <a:buFont typeface="Wingdings" panose="05000000000000000000" pitchFamily="2" charset="2"/>
              <a:buChar char="Ø"/>
              <a:defRPr/>
            </a:pPr>
            <a:endParaRPr lang="sv-SE" sz="2400" dirty="0">
              <a:solidFill>
                <a:schemeClr val="accent6"/>
              </a:solidFill>
              <a:ea typeface="+mj-ea"/>
              <a:cs typeface="+mj-cs"/>
            </a:endParaRPr>
          </a:p>
        </p:txBody>
      </p:sp>
      <p:sp>
        <p:nvSpPr>
          <p:cNvPr id="3" name="Rubrik 2"/>
          <p:cNvSpPr>
            <a:spLocks noGrp="1"/>
          </p:cNvSpPr>
          <p:nvPr>
            <p:ph type="title"/>
          </p:nvPr>
        </p:nvSpPr>
        <p:spPr>
          <a:xfrm>
            <a:off x="628650" y="365126"/>
            <a:ext cx="6031582" cy="1325563"/>
          </a:xfrm>
        </p:spPr>
        <p:txBody>
          <a:bodyPr>
            <a:normAutofit/>
          </a:bodyPr>
          <a:lstStyle/>
          <a:p>
            <a:pPr marL="361950" indent="-361950" algn="ctr"/>
            <a:r>
              <a:rPr lang="nb-NO" altLang="sv-SE" sz="3200" dirty="0">
                <a:solidFill>
                  <a:srgbClr val="0070C0"/>
                </a:solidFill>
                <a:latin typeface="+mn-lt"/>
                <a:cs typeface="Arial" panose="020B0604020202020204" pitchFamily="34" charset="0"/>
              </a:rPr>
              <a:t>Utrustning</a:t>
            </a:r>
          </a:p>
        </p:txBody>
      </p:sp>
    </p:spTree>
    <p:extLst>
      <p:ext uri="{BB962C8B-B14F-4D97-AF65-F5344CB8AC3E}">
        <p14:creationId xmlns:p14="http://schemas.microsoft.com/office/powerpoint/2010/main" val="406736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tshållare för innehåll 2"/>
          <p:cNvSpPr>
            <a:spLocks noGrp="1"/>
          </p:cNvSpPr>
          <p:nvPr>
            <p:ph idx="1"/>
          </p:nvPr>
        </p:nvSpPr>
        <p:spPr>
          <a:xfrm>
            <a:off x="683568" y="1412776"/>
            <a:ext cx="7831782" cy="4548162"/>
          </a:xfrm>
        </p:spPr>
        <p:txBody>
          <a:bodyPr>
            <a:normAutofit/>
          </a:bodyPr>
          <a:lstStyle/>
          <a:p>
            <a:pPr marL="0" indent="0">
              <a:buNone/>
            </a:pPr>
            <a:r>
              <a:rPr lang="sv-SE" sz="2000" dirty="0">
                <a:cs typeface="Arial" panose="020B0604020202020204" pitchFamily="34" charset="0"/>
              </a:rPr>
              <a:t>Utgifter för finansiering av utrustning som köps, hyrs eller leasas av stödmottagaren för insatsen kan omfatta följande: </a:t>
            </a:r>
          </a:p>
          <a:p>
            <a:pPr>
              <a:buFont typeface="Wingdings" panose="05000000000000000000" pitchFamily="2" charset="2"/>
              <a:buChar char="ü"/>
            </a:pPr>
            <a:endParaRPr lang="sv-SE" sz="2000" dirty="0">
              <a:cs typeface="Arial" panose="020B0604020202020204" pitchFamily="34" charset="0"/>
            </a:endParaRPr>
          </a:p>
          <a:p>
            <a:pPr marL="419100" indent="-285750">
              <a:buFont typeface="Wingdings" panose="05000000000000000000" pitchFamily="2" charset="2"/>
              <a:buChar char="ü"/>
            </a:pPr>
            <a:r>
              <a:rPr lang="sv-SE" sz="1800" dirty="0"/>
              <a:t> </a:t>
            </a:r>
            <a:r>
              <a:rPr lang="sv-SE" sz="1800" dirty="0">
                <a:cs typeface="Arial" panose="020B0604020202020204" pitchFamily="34" charset="0"/>
              </a:rPr>
              <a:t>Kontorsutrustning </a:t>
            </a:r>
          </a:p>
          <a:p>
            <a:pPr marL="419100" indent="-285750">
              <a:buFont typeface="Wingdings" panose="05000000000000000000" pitchFamily="2" charset="2"/>
              <a:buChar char="ü"/>
            </a:pPr>
            <a:r>
              <a:rPr lang="sv-SE" sz="1800" dirty="0">
                <a:cs typeface="Arial" panose="020B0604020202020204" pitchFamily="34" charset="0"/>
              </a:rPr>
              <a:t> Hårdvara och programvara för IT </a:t>
            </a:r>
          </a:p>
          <a:p>
            <a:pPr marL="419100" indent="-285750">
              <a:buFont typeface="Wingdings" panose="05000000000000000000" pitchFamily="2" charset="2"/>
              <a:buChar char="ü"/>
            </a:pPr>
            <a:r>
              <a:rPr lang="sv-SE" sz="1800" dirty="0">
                <a:cs typeface="Arial" panose="020B0604020202020204" pitchFamily="34" charset="0"/>
              </a:rPr>
              <a:t> Möbler och inredning </a:t>
            </a:r>
          </a:p>
          <a:p>
            <a:pPr marL="419100" indent="-285750">
              <a:buFont typeface="Wingdings" panose="05000000000000000000" pitchFamily="2" charset="2"/>
              <a:buChar char="ü"/>
            </a:pPr>
            <a:r>
              <a:rPr lang="sv-SE" sz="1800" dirty="0">
                <a:cs typeface="Arial" panose="020B0604020202020204" pitchFamily="34" charset="0"/>
              </a:rPr>
              <a:t> Laboratorieutrustning </a:t>
            </a:r>
          </a:p>
          <a:p>
            <a:pPr marL="419100" indent="-285750">
              <a:buFont typeface="Wingdings" panose="05000000000000000000" pitchFamily="2" charset="2"/>
              <a:buChar char="ü"/>
            </a:pPr>
            <a:r>
              <a:rPr lang="sv-SE" sz="1800" dirty="0">
                <a:cs typeface="Arial" panose="020B0604020202020204" pitchFamily="34" charset="0"/>
              </a:rPr>
              <a:t> Maskiner och instrument </a:t>
            </a:r>
          </a:p>
          <a:p>
            <a:pPr marL="419100" indent="-285750">
              <a:buFont typeface="Wingdings" panose="05000000000000000000" pitchFamily="2" charset="2"/>
              <a:buChar char="ü"/>
            </a:pPr>
            <a:r>
              <a:rPr lang="sv-SE" sz="1800" dirty="0">
                <a:cs typeface="Arial" panose="020B0604020202020204" pitchFamily="34" charset="0"/>
              </a:rPr>
              <a:t> Verktyg eller anordningar </a:t>
            </a:r>
          </a:p>
          <a:p>
            <a:pPr marL="419100" indent="-285750">
              <a:buFont typeface="Wingdings" panose="05000000000000000000" pitchFamily="2" charset="2"/>
              <a:buChar char="ü"/>
            </a:pPr>
            <a:r>
              <a:rPr lang="sv-SE" sz="1800" dirty="0">
                <a:cs typeface="Arial" panose="020B0604020202020204" pitchFamily="34" charset="0"/>
              </a:rPr>
              <a:t> Fordon </a:t>
            </a:r>
          </a:p>
          <a:p>
            <a:pPr marL="419100" indent="-285750">
              <a:buFont typeface="Wingdings" panose="05000000000000000000" pitchFamily="2" charset="2"/>
              <a:buChar char="ü"/>
            </a:pPr>
            <a:r>
              <a:rPr lang="sv-SE" sz="1800" dirty="0">
                <a:cs typeface="Arial" panose="020B0604020202020204" pitchFamily="34" charset="0"/>
              </a:rPr>
              <a:t> Annan specifik utrustning som behövs för insatsen </a:t>
            </a:r>
          </a:p>
          <a:p>
            <a:pPr marL="0" indent="0">
              <a:buNone/>
              <a:defRPr/>
            </a:pPr>
            <a:endParaRPr lang="sv-SE" sz="2400" dirty="0">
              <a:solidFill>
                <a:schemeClr val="accent6"/>
              </a:solidFill>
              <a:ea typeface="+mj-ea"/>
              <a:cs typeface="+mj-cs"/>
            </a:endParaRPr>
          </a:p>
        </p:txBody>
      </p:sp>
      <p:sp>
        <p:nvSpPr>
          <p:cNvPr id="3" name="Rubrik 2"/>
          <p:cNvSpPr>
            <a:spLocks noGrp="1"/>
          </p:cNvSpPr>
          <p:nvPr>
            <p:ph type="title"/>
          </p:nvPr>
        </p:nvSpPr>
        <p:spPr>
          <a:xfrm>
            <a:off x="628650" y="365126"/>
            <a:ext cx="6391622" cy="1325563"/>
          </a:xfrm>
        </p:spPr>
        <p:txBody>
          <a:bodyPr>
            <a:normAutofit/>
          </a:bodyPr>
          <a:lstStyle/>
          <a:p>
            <a:pPr marL="361950" indent="-361950" algn="ctr"/>
            <a:r>
              <a:rPr lang="nb-NO" altLang="sv-SE" sz="3200" dirty="0">
                <a:solidFill>
                  <a:srgbClr val="0070C0"/>
                </a:solidFill>
                <a:latin typeface="+mn-lt"/>
                <a:cs typeface="Arial" panose="020B0604020202020204" pitchFamily="34" charset="0"/>
              </a:rPr>
              <a:t>Utrustning</a:t>
            </a:r>
          </a:p>
        </p:txBody>
      </p:sp>
    </p:spTree>
    <p:extLst>
      <p:ext uri="{BB962C8B-B14F-4D97-AF65-F5344CB8AC3E}">
        <p14:creationId xmlns:p14="http://schemas.microsoft.com/office/powerpoint/2010/main" val="225411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tshållare för innehåll 2"/>
          <p:cNvSpPr>
            <a:spLocks noGrp="1"/>
          </p:cNvSpPr>
          <p:nvPr>
            <p:ph idx="1"/>
          </p:nvPr>
        </p:nvSpPr>
        <p:spPr>
          <a:xfrm>
            <a:off x="683568" y="1628801"/>
            <a:ext cx="6408712" cy="4548162"/>
          </a:xfrm>
        </p:spPr>
        <p:txBody>
          <a:bodyPr>
            <a:normAutofit/>
          </a:bodyPr>
          <a:lstStyle/>
          <a:p>
            <a:pPr>
              <a:buFont typeface="Wingdings" panose="05000000000000000000" pitchFamily="2" charset="2"/>
              <a:buChar char="ü"/>
              <a:defRPr/>
            </a:pPr>
            <a:r>
              <a:rPr lang="sv-SE" sz="2000" dirty="0">
                <a:cs typeface="Arial" panose="020B0604020202020204" pitchFamily="34" charset="0"/>
              </a:rPr>
              <a:t>Kontorsutgifter och administrativa utgifter redovisas som en schablon på max 15% av stödberättigande direkta personalkostnader. </a:t>
            </a:r>
          </a:p>
          <a:p>
            <a:pPr marL="0" indent="0">
              <a:buNone/>
              <a:defRPr/>
            </a:pPr>
            <a:endParaRPr lang="sv-SE" sz="2000" dirty="0">
              <a:cs typeface="Arial" panose="020B0604020202020204" pitchFamily="34" charset="0"/>
            </a:endParaRPr>
          </a:p>
          <a:p>
            <a:pPr>
              <a:buFont typeface="Wingdings" panose="05000000000000000000" pitchFamily="2" charset="2"/>
              <a:buChar char="ü"/>
              <a:defRPr/>
            </a:pPr>
            <a:r>
              <a:rPr lang="sv-SE" sz="2000" dirty="0">
                <a:cs typeface="Arial" panose="020B0604020202020204" pitchFamily="34" charset="0"/>
              </a:rPr>
              <a:t>Ekonomiska underlag kommer inte att krävas in. </a:t>
            </a:r>
          </a:p>
          <a:p>
            <a:pPr>
              <a:buFont typeface="Wingdings" panose="05000000000000000000" pitchFamily="2" charset="2"/>
              <a:buChar char="ü"/>
              <a:defRPr/>
            </a:pPr>
            <a:endParaRPr lang="sv-SE" sz="2000" dirty="0">
              <a:solidFill>
                <a:schemeClr val="accent6"/>
              </a:solidFill>
              <a:ea typeface="+mj-ea"/>
              <a:cs typeface="Arial" panose="020B0604020202020204" pitchFamily="34" charset="0"/>
            </a:endParaRPr>
          </a:p>
          <a:p>
            <a:pPr>
              <a:buFont typeface="Wingdings" panose="05000000000000000000" pitchFamily="2" charset="2"/>
              <a:buChar char="ü"/>
              <a:defRPr/>
            </a:pPr>
            <a:r>
              <a:rPr lang="sv-SE" sz="2000" dirty="0">
                <a:cs typeface="Arial" panose="020B0604020202020204" pitchFamily="34" charset="0"/>
              </a:rPr>
              <a:t>Ska vara med som kostnad i beslutet för att vara stödberättigande</a:t>
            </a:r>
          </a:p>
          <a:p>
            <a:pPr marL="0" indent="0">
              <a:buNone/>
              <a:defRPr/>
            </a:pPr>
            <a:endParaRPr lang="sv-SE" sz="2000" dirty="0">
              <a:solidFill>
                <a:schemeClr val="accent6"/>
              </a:solidFill>
              <a:ea typeface="+mj-ea"/>
              <a:cs typeface="Arial" panose="020B0604020202020204" pitchFamily="34" charset="0"/>
            </a:endParaRPr>
          </a:p>
        </p:txBody>
      </p:sp>
      <p:sp>
        <p:nvSpPr>
          <p:cNvPr id="3" name="Rubrik 2"/>
          <p:cNvSpPr>
            <a:spLocks noGrp="1"/>
          </p:cNvSpPr>
          <p:nvPr>
            <p:ph type="title"/>
          </p:nvPr>
        </p:nvSpPr>
        <p:spPr>
          <a:xfrm>
            <a:off x="628650" y="365126"/>
            <a:ext cx="7111702" cy="1325563"/>
          </a:xfrm>
        </p:spPr>
        <p:txBody>
          <a:bodyPr>
            <a:normAutofit/>
          </a:bodyPr>
          <a:lstStyle/>
          <a:p>
            <a:pPr marL="361950" indent="-361950" algn="ctr"/>
            <a:r>
              <a:rPr lang="nb-NO" altLang="sv-SE" sz="3200" dirty="0">
                <a:solidFill>
                  <a:srgbClr val="0070C0"/>
                </a:solidFill>
                <a:latin typeface="+mn-lt"/>
                <a:cs typeface="Arial" panose="020B0604020202020204" pitchFamily="34" charset="0"/>
              </a:rPr>
              <a:t>Schablonkostnader</a:t>
            </a:r>
          </a:p>
        </p:txBody>
      </p:sp>
    </p:spTree>
    <p:extLst>
      <p:ext uri="{BB962C8B-B14F-4D97-AF65-F5344CB8AC3E}">
        <p14:creationId xmlns:p14="http://schemas.microsoft.com/office/powerpoint/2010/main" val="406736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tshållare för innehåll 2"/>
          <p:cNvSpPr>
            <a:spLocks noGrp="1"/>
          </p:cNvSpPr>
          <p:nvPr>
            <p:ph idx="1"/>
          </p:nvPr>
        </p:nvSpPr>
        <p:spPr>
          <a:xfrm>
            <a:off x="683568" y="1628801"/>
            <a:ext cx="7831782" cy="4548162"/>
          </a:xfrm>
        </p:spPr>
        <p:txBody>
          <a:bodyPr>
            <a:normAutofit/>
          </a:bodyPr>
          <a:lstStyle/>
          <a:p>
            <a:pPr>
              <a:buFont typeface="Wingdings" panose="05000000000000000000" pitchFamily="2" charset="2"/>
              <a:buChar char="ü"/>
            </a:pPr>
            <a:r>
              <a:rPr lang="nb-NO" altLang="sv-SE" sz="2000" dirty="0">
                <a:cs typeface="Arial" panose="020B0604020202020204" pitchFamily="34" charset="0"/>
              </a:rPr>
              <a:t>Två typer </a:t>
            </a:r>
          </a:p>
          <a:p>
            <a:pPr marL="704850" lvl="1" indent="-361950">
              <a:buFont typeface="Wingdings" panose="05000000000000000000" pitchFamily="2" charset="2"/>
              <a:buChar char="ü"/>
            </a:pPr>
            <a:r>
              <a:rPr lang="nb-NO" altLang="sv-SE" sz="2000" dirty="0">
                <a:cs typeface="Arial" panose="020B0604020202020204" pitchFamily="34" charset="0"/>
              </a:rPr>
              <a:t>Offentligt bidrag i annat än pengar. </a:t>
            </a:r>
          </a:p>
          <a:p>
            <a:pPr marL="704850" lvl="1" indent="-361950">
              <a:buFont typeface="Wingdings" panose="05000000000000000000" pitchFamily="2" charset="2"/>
              <a:buChar char="ü"/>
            </a:pPr>
            <a:r>
              <a:rPr lang="nb-NO" altLang="sv-SE" sz="2000" dirty="0">
                <a:cs typeface="Arial" panose="020B0604020202020204" pitchFamily="34" charset="0"/>
              </a:rPr>
              <a:t>Privat bidrag i annat än pengar. </a:t>
            </a:r>
          </a:p>
          <a:p>
            <a:pPr marL="342900" lvl="1" indent="0">
              <a:buNone/>
            </a:pPr>
            <a:endParaRPr lang="nb-NO" altLang="sv-SE" sz="2000" dirty="0">
              <a:cs typeface="Arial" panose="020B0604020202020204" pitchFamily="34" charset="0"/>
            </a:endParaRPr>
          </a:p>
          <a:p>
            <a:pPr>
              <a:buFont typeface="Wingdings" panose="05000000000000000000" pitchFamily="2" charset="2"/>
              <a:buChar char="ü"/>
            </a:pPr>
            <a:r>
              <a:rPr lang="sv-SE" altLang="sv-SE" sz="2000" dirty="0">
                <a:cs typeface="Arial" panose="020B0604020202020204" pitchFamily="34" charset="0"/>
              </a:rPr>
              <a:t>Kostnader som ingår i projektet men som inte är betalda eller redovisade hos stödmottagaren. </a:t>
            </a:r>
          </a:p>
          <a:p>
            <a:pPr>
              <a:buFont typeface="Wingdings" panose="05000000000000000000" pitchFamily="2" charset="2"/>
              <a:buChar char="ü"/>
            </a:pPr>
            <a:r>
              <a:rPr lang="sv-SE" altLang="sv-SE" sz="2000" dirty="0">
                <a:cs typeface="Arial" panose="020B0604020202020204" pitchFamily="34" charset="0"/>
              </a:rPr>
              <a:t>Redovisas hos annan offentlig/privat part och utgör medfinansiering i projektet (lokaler, utrustning, material, förvärvsarbete m.m.).</a:t>
            </a:r>
          </a:p>
          <a:p>
            <a:pPr>
              <a:buFont typeface="Wingdings" panose="05000000000000000000" pitchFamily="2" charset="2"/>
              <a:buChar char="ü"/>
            </a:pPr>
            <a:r>
              <a:rPr lang="sv-SE" altLang="sv-SE" sz="2000" dirty="0">
                <a:cs typeface="Arial" panose="020B0604020202020204" pitchFamily="34" charset="0"/>
              </a:rPr>
              <a:t>Identifierade i ansökningsfasen och med i beslutet som kostnad och finansiering</a:t>
            </a:r>
            <a:endParaRPr lang="sv-SE" sz="2000" dirty="0">
              <a:solidFill>
                <a:schemeClr val="accent6"/>
              </a:solidFill>
              <a:ea typeface="+mj-ea"/>
              <a:cs typeface="Arial" panose="020B0604020202020204" pitchFamily="34" charset="0"/>
            </a:endParaRPr>
          </a:p>
        </p:txBody>
      </p:sp>
      <p:sp>
        <p:nvSpPr>
          <p:cNvPr id="3" name="Rubrik 2"/>
          <p:cNvSpPr>
            <a:spLocks noGrp="1"/>
          </p:cNvSpPr>
          <p:nvPr>
            <p:ph type="title"/>
          </p:nvPr>
        </p:nvSpPr>
        <p:spPr>
          <a:xfrm>
            <a:off x="628650" y="365126"/>
            <a:ext cx="7039694" cy="1325563"/>
          </a:xfrm>
        </p:spPr>
        <p:txBody>
          <a:bodyPr>
            <a:normAutofit/>
          </a:bodyPr>
          <a:lstStyle/>
          <a:p>
            <a:pPr algn="ctr"/>
            <a:r>
              <a:rPr lang="nb-NO" altLang="sv-SE" sz="3200" dirty="0">
                <a:solidFill>
                  <a:srgbClr val="0070C0"/>
                </a:solidFill>
                <a:latin typeface="+mn-lt"/>
                <a:cs typeface="Arial" panose="020B0604020202020204" pitchFamily="34" charset="0"/>
              </a:rPr>
              <a:t>Bidrag i annat än pengar</a:t>
            </a:r>
            <a:endParaRPr lang="sv-SE" sz="3200" dirty="0">
              <a:solidFill>
                <a:srgbClr val="0070C0"/>
              </a:solidFill>
              <a:latin typeface="+mn-lt"/>
              <a:cs typeface="Arial" panose="020B0604020202020204" pitchFamily="34" charset="0"/>
            </a:endParaRPr>
          </a:p>
        </p:txBody>
      </p:sp>
    </p:spTree>
    <p:extLst>
      <p:ext uri="{BB962C8B-B14F-4D97-AF65-F5344CB8AC3E}">
        <p14:creationId xmlns:p14="http://schemas.microsoft.com/office/powerpoint/2010/main" val="406736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tshållare för innehåll 2"/>
          <p:cNvSpPr>
            <a:spLocks noGrp="1"/>
          </p:cNvSpPr>
          <p:nvPr>
            <p:ph idx="1"/>
          </p:nvPr>
        </p:nvSpPr>
        <p:spPr>
          <a:xfrm>
            <a:off x="683568" y="1628801"/>
            <a:ext cx="7200800" cy="4548162"/>
          </a:xfrm>
        </p:spPr>
        <p:txBody>
          <a:bodyPr>
            <a:normAutofit/>
          </a:bodyPr>
          <a:lstStyle/>
          <a:p>
            <a:pPr>
              <a:buFont typeface="Wingdings" panose="05000000000000000000" pitchFamily="2" charset="2"/>
              <a:buChar char="ü"/>
            </a:pPr>
            <a:r>
              <a:rPr lang="sv-SE" sz="1600" dirty="0">
                <a:cs typeface="Arial" panose="020B0604020202020204" pitchFamily="34" charset="0"/>
              </a:rPr>
              <a:t>Kostnader som </a:t>
            </a:r>
            <a:r>
              <a:rPr lang="sv-SE" sz="1600" u="sng" dirty="0">
                <a:cs typeface="Arial" panose="020B0604020202020204" pitchFamily="34" charset="0"/>
              </a:rPr>
              <a:t>uppstått och/eller betalats</a:t>
            </a:r>
            <a:r>
              <a:rPr lang="sv-SE" sz="1600" dirty="0">
                <a:cs typeface="Arial" panose="020B0604020202020204" pitchFamily="34" charset="0"/>
              </a:rPr>
              <a:t> före det datum som projektet valt som startdatum</a:t>
            </a:r>
          </a:p>
          <a:p>
            <a:pPr>
              <a:buFont typeface="Wingdings" panose="05000000000000000000" pitchFamily="2" charset="2"/>
              <a:buChar char="ü"/>
            </a:pPr>
            <a:r>
              <a:rPr lang="sv-SE" sz="1600" dirty="0">
                <a:cs typeface="Arial" panose="020B0604020202020204" pitchFamily="34" charset="0"/>
              </a:rPr>
              <a:t>Kostnader som </a:t>
            </a:r>
            <a:r>
              <a:rPr lang="sv-SE" sz="1600" u="sng" dirty="0">
                <a:cs typeface="Arial" panose="020B0604020202020204" pitchFamily="34" charset="0"/>
              </a:rPr>
              <a:t>uppstått</a:t>
            </a:r>
            <a:r>
              <a:rPr lang="sv-SE" sz="1600" dirty="0">
                <a:cs typeface="Arial" panose="020B0604020202020204" pitchFamily="34" charset="0"/>
              </a:rPr>
              <a:t> efter projektets slutdatum</a:t>
            </a:r>
          </a:p>
          <a:p>
            <a:pPr>
              <a:buFont typeface="Wingdings" panose="05000000000000000000" pitchFamily="2" charset="2"/>
              <a:buChar char="ü"/>
            </a:pPr>
            <a:r>
              <a:rPr lang="sv-SE" sz="1600" dirty="0">
                <a:cs typeface="Arial" panose="020B0604020202020204" pitchFamily="34" charset="0"/>
              </a:rPr>
              <a:t>Bankavgifter, räntekostnader och avgifter för finansiella transaktioner. </a:t>
            </a:r>
          </a:p>
          <a:p>
            <a:pPr marL="0" indent="0">
              <a:buNone/>
            </a:pPr>
            <a:r>
              <a:rPr lang="sv-SE" sz="1600" dirty="0">
                <a:cs typeface="Arial" panose="020B0604020202020204" pitchFamily="34" charset="0"/>
              </a:rPr>
              <a:t>Undantaget är dock kostnader för utlandsbetalningar som är stödberättigande!</a:t>
            </a:r>
          </a:p>
          <a:p>
            <a:pPr>
              <a:buFont typeface="Wingdings" panose="05000000000000000000" pitchFamily="2" charset="2"/>
              <a:buChar char="ü"/>
            </a:pPr>
            <a:r>
              <a:rPr lang="sv-SE" sz="1600" dirty="0">
                <a:cs typeface="Arial" panose="020B0604020202020204" pitchFamily="34" charset="0"/>
              </a:rPr>
              <a:t>Böter, ekonomiska påföljder och utgifter för rättsliga tvister</a:t>
            </a:r>
          </a:p>
          <a:p>
            <a:pPr>
              <a:buFont typeface="Wingdings" panose="05000000000000000000" pitchFamily="2" charset="2"/>
              <a:buChar char="ü"/>
            </a:pPr>
            <a:r>
              <a:rPr lang="sv-SE" sz="1600" dirty="0">
                <a:cs typeface="Arial" panose="020B0604020202020204" pitchFamily="34" charset="0"/>
              </a:rPr>
              <a:t>Skuldräntor, dröjsmålsräntor och förseningsavgifter</a:t>
            </a:r>
          </a:p>
          <a:p>
            <a:pPr>
              <a:buFont typeface="Wingdings" panose="05000000000000000000" pitchFamily="2" charset="2"/>
              <a:buChar char="ü"/>
            </a:pPr>
            <a:r>
              <a:rPr lang="sv-SE" sz="1600" dirty="0">
                <a:cs typeface="Arial" panose="020B0604020202020204" pitchFamily="34" charset="0"/>
              </a:rPr>
              <a:t>Kostnader som beror på fluktuationer i valutakurserna</a:t>
            </a:r>
          </a:p>
          <a:p>
            <a:pPr>
              <a:buFont typeface="Wingdings" panose="05000000000000000000" pitchFamily="2" charset="2"/>
              <a:buChar char="ü"/>
            </a:pPr>
            <a:r>
              <a:rPr lang="sv-SE" sz="1600" dirty="0">
                <a:cs typeface="Arial" panose="020B0604020202020204" pitchFamily="34" charset="0"/>
              </a:rPr>
              <a:t>Kostnader som ingått som underlag i annat EU-projekt</a:t>
            </a:r>
          </a:p>
        </p:txBody>
      </p:sp>
      <p:sp>
        <p:nvSpPr>
          <p:cNvPr id="3" name="Rubrik 2"/>
          <p:cNvSpPr>
            <a:spLocks noGrp="1"/>
          </p:cNvSpPr>
          <p:nvPr>
            <p:ph type="title"/>
          </p:nvPr>
        </p:nvSpPr>
        <p:spPr>
          <a:xfrm>
            <a:off x="628650" y="365126"/>
            <a:ext cx="6751662" cy="1325563"/>
          </a:xfrm>
        </p:spPr>
        <p:txBody>
          <a:bodyPr>
            <a:normAutofit/>
          </a:bodyPr>
          <a:lstStyle/>
          <a:p>
            <a:pPr marL="361950" indent="-361950" algn="ctr"/>
            <a:r>
              <a:rPr lang="nb-NO" altLang="sv-SE" sz="3200" dirty="0">
                <a:solidFill>
                  <a:srgbClr val="0070C0"/>
                </a:solidFill>
                <a:latin typeface="+mn-lt"/>
                <a:cs typeface="Arial" panose="020B0604020202020204" pitchFamily="34" charset="0"/>
              </a:rPr>
              <a:t>Icke stödberättigade kostnader </a:t>
            </a:r>
          </a:p>
        </p:txBody>
      </p:sp>
    </p:spTree>
    <p:extLst>
      <p:ext uri="{BB962C8B-B14F-4D97-AF65-F5344CB8AC3E}">
        <p14:creationId xmlns:p14="http://schemas.microsoft.com/office/powerpoint/2010/main" val="114324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tshållare för innehåll 2"/>
          <p:cNvSpPr>
            <a:spLocks noGrp="1"/>
          </p:cNvSpPr>
          <p:nvPr>
            <p:ph idx="1"/>
          </p:nvPr>
        </p:nvSpPr>
        <p:spPr>
          <a:xfrm>
            <a:off x="683568" y="1628801"/>
            <a:ext cx="6912768" cy="4548162"/>
          </a:xfrm>
        </p:spPr>
        <p:txBody>
          <a:bodyPr>
            <a:normAutofit/>
          </a:bodyPr>
          <a:lstStyle/>
          <a:p>
            <a:pPr>
              <a:buFont typeface="Wingdings" panose="05000000000000000000" pitchFamily="2" charset="2"/>
              <a:buChar char="ü"/>
            </a:pPr>
            <a:r>
              <a:rPr lang="sv-SE" sz="1400" dirty="0">
                <a:cs typeface="Arial" panose="020B0604020202020204" pitchFamily="34" charset="0"/>
              </a:rPr>
              <a:t>Kostnadsfria tjänster från offentliga/statliga myndigheter</a:t>
            </a:r>
          </a:p>
          <a:p>
            <a:pPr>
              <a:buFont typeface="Wingdings" panose="05000000000000000000" pitchFamily="2" charset="2"/>
              <a:buChar char="ü"/>
            </a:pPr>
            <a:r>
              <a:rPr lang="sv-SE" sz="1400" dirty="0">
                <a:cs typeface="Arial" panose="020B0604020202020204" pitchFamily="34" charset="0"/>
              </a:rPr>
              <a:t>Mervärdesskatt för stödmottagare som är momsredovisningsskyldiga</a:t>
            </a:r>
          </a:p>
          <a:p>
            <a:pPr>
              <a:buFont typeface="Wingdings" panose="05000000000000000000" pitchFamily="2" charset="2"/>
              <a:buChar char="ü"/>
            </a:pPr>
            <a:r>
              <a:rPr lang="sv-SE" sz="1400" dirty="0">
                <a:cs typeface="Arial" panose="020B0604020202020204" pitchFamily="34" charset="0"/>
              </a:rPr>
              <a:t>Kostnader för gåvor, förutom om värdet är högst 50 euro per gåva och gåvan hör samman med marknadsföring, kommunikation, reklam eller information för Interreg Sverige-Norge</a:t>
            </a:r>
          </a:p>
          <a:p>
            <a:pPr>
              <a:buFont typeface="Wingdings" panose="05000000000000000000" pitchFamily="2" charset="2"/>
              <a:buChar char="ü"/>
            </a:pPr>
            <a:r>
              <a:rPr lang="sv-SE" sz="1400" dirty="0">
                <a:cs typeface="Arial" panose="020B0604020202020204" pitchFamily="34" charset="0"/>
              </a:rPr>
              <a:t>Styrelsearvoden</a:t>
            </a:r>
          </a:p>
          <a:p>
            <a:pPr>
              <a:buFont typeface="Wingdings" panose="05000000000000000000" pitchFamily="2" charset="2"/>
              <a:buChar char="ü"/>
            </a:pPr>
            <a:r>
              <a:rPr lang="sv-SE" sz="1400" dirty="0">
                <a:cs typeface="Arial" panose="020B0604020202020204" pitchFamily="34" charset="0"/>
              </a:rPr>
              <a:t>Bidrag, sponsring och priser</a:t>
            </a:r>
          </a:p>
          <a:p>
            <a:pPr>
              <a:buFont typeface="Wingdings" panose="05000000000000000000" pitchFamily="2" charset="2"/>
              <a:buChar char="ü"/>
            </a:pPr>
            <a:r>
              <a:rPr lang="sv-SE" sz="1400" dirty="0">
                <a:cs typeface="Arial" panose="020B0604020202020204" pitchFamily="34" charset="0"/>
              </a:rPr>
              <a:t>Revisionskostnader</a:t>
            </a:r>
          </a:p>
          <a:p>
            <a:pPr>
              <a:buFont typeface="Wingdings" panose="05000000000000000000" pitchFamily="2" charset="2"/>
              <a:buChar char="ü"/>
            </a:pPr>
            <a:r>
              <a:rPr lang="sv-SE" sz="1400" dirty="0">
                <a:cs typeface="Arial" panose="020B0604020202020204" pitchFamily="34" charset="0"/>
              </a:rPr>
              <a:t>Schablon som överskrider 15 % av direkta lönekostnader.</a:t>
            </a:r>
          </a:p>
          <a:p>
            <a:pPr>
              <a:buFont typeface="Wingdings" panose="05000000000000000000" pitchFamily="2" charset="2"/>
              <a:buChar char="ü"/>
            </a:pPr>
            <a:r>
              <a:rPr lang="nb-NO" altLang="sv-SE" sz="1400" dirty="0">
                <a:cs typeface="Arial" panose="020B0604020202020204" pitchFamily="34" charset="0"/>
              </a:rPr>
              <a:t>Individuella pensionsförsäkringar</a:t>
            </a:r>
          </a:p>
          <a:p>
            <a:pPr>
              <a:buFont typeface="Wingdings" panose="05000000000000000000" pitchFamily="2" charset="2"/>
              <a:buChar char="ü"/>
            </a:pPr>
            <a:r>
              <a:rPr lang="nb-NO" altLang="sv-SE" sz="1400" dirty="0">
                <a:cs typeface="Arial" panose="020B0604020202020204" pitchFamily="34" charset="0"/>
              </a:rPr>
              <a:t>Marknadsförings material som saknar information om EU: s medverkan. </a:t>
            </a:r>
            <a:r>
              <a:rPr lang="sv-SE" sz="1400" dirty="0">
                <a:cs typeface="Arial" panose="020B0604020202020204" pitchFamily="34" charset="0"/>
                <a:hlinkClick r:id="rId3"/>
              </a:rPr>
              <a:t>http://www.interreg-sverige-norge.com/kontakt/bilder-logotyper/</a:t>
            </a:r>
            <a:r>
              <a:rPr lang="sv-SE" sz="1400" dirty="0">
                <a:cs typeface="Arial" panose="020B0604020202020204" pitchFamily="34" charset="0"/>
              </a:rPr>
              <a:t> </a:t>
            </a:r>
          </a:p>
          <a:p>
            <a:pPr marL="361950" indent="-361950">
              <a:buFont typeface="Wingdings" panose="05000000000000000000" pitchFamily="2" charset="2"/>
              <a:buChar char="Ø"/>
            </a:pPr>
            <a:endParaRPr lang="nb-NO" altLang="sv-SE" sz="1600" dirty="0">
              <a:latin typeface="Arial" panose="020B0604020202020204" pitchFamily="34" charset="0"/>
              <a:cs typeface="Arial" panose="020B0604020202020204" pitchFamily="34" charset="0"/>
            </a:endParaRPr>
          </a:p>
          <a:p>
            <a:pPr marL="0" indent="0">
              <a:buNone/>
            </a:pPr>
            <a:endParaRPr lang="nb-NO" altLang="sv-SE" sz="1100" dirty="0">
              <a:latin typeface="Arial" panose="020B0604020202020204" pitchFamily="34" charset="0"/>
              <a:cs typeface="Arial" panose="020B0604020202020204" pitchFamily="34" charset="0"/>
            </a:endParaRPr>
          </a:p>
          <a:p>
            <a:pPr marL="361950" indent="-361950">
              <a:buFont typeface="Wingdings" panose="05000000000000000000" pitchFamily="2" charset="2"/>
              <a:buChar char="Ø"/>
              <a:defRPr/>
            </a:pPr>
            <a:endParaRPr lang="sv-SE" sz="2400" dirty="0">
              <a:solidFill>
                <a:schemeClr val="accent6"/>
              </a:solidFill>
              <a:ea typeface="+mj-ea"/>
              <a:cs typeface="+mj-cs"/>
            </a:endParaRPr>
          </a:p>
        </p:txBody>
      </p:sp>
      <p:sp>
        <p:nvSpPr>
          <p:cNvPr id="3" name="Rubrik 2"/>
          <p:cNvSpPr>
            <a:spLocks noGrp="1"/>
          </p:cNvSpPr>
          <p:nvPr>
            <p:ph type="title"/>
          </p:nvPr>
        </p:nvSpPr>
        <p:spPr/>
        <p:txBody>
          <a:bodyPr>
            <a:normAutofit/>
          </a:bodyPr>
          <a:lstStyle/>
          <a:p>
            <a:pPr marL="361950" indent="-361950"/>
            <a:r>
              <a:rPr lang="nb-NO" altLang="sv-SE" sz="3200" dirty="0">
                <a:solidFill>
                  <a:srgbClr val="0070C0"/>
                </a:solidFill>
                <a:latin typeface="+mn-lt"/>
                <a:cs typeface="Arial" panose="020B0604020202020204" pitchFamily="34" charset="0"/>
              </a:rPr>
              <a:t>Icke stödberättigade kostnader </a:t>
            </a:r>
          </a:p>
        </p:txBody>
      </p:sp>
    </p:spTree>
    <p:extLst>
      <p:ext uri="{BB962C8B-B14F-4D97-AF65-F5344CB8AC3E}">
        <p14:creationId xmlns:p14="http://schemas.microsoft.com/office/powerpoint/2010/main" val="114324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kt 15"/>
          <p:cNvGraphicFramePr>
            <a:graphicFrameLocks/>
          </p:cNvGraphicFramePr>
          <p:nvPr>
            <p:extLst>
              <p:ext uri="{D42A27DB-BD31-4B8C-83A1-F6EECF244321}">
                <p14:modId xmlns:p14="http://schemas.microsoft.com/office/powerpoint/2010/main" val="3286358044"/>
              </p:ext>
            </p:extLst>
          </p:nvPr>
        </p:nvGraphicFramePr>
        <p:xfrm>
          <a:off x="1042988" y="620713"/>
          <a:ext cx="6913562" cy="4383087"/>
        </p:xfrm>
        <a:graphic>
          <a:graphicData uri="http://schemas.openxmlformats.org/presentationml/2006/ole">
            <mc:AlternateContent xmlns:mc="http://schemas.openxmlformats.org/markup-compatibility/2006">
              <mc:Choice xmlns:v="urn:schemas-microsoft-com:vml" Requires="v">
                <p:oleObj spid="_x0000_s4176" name="Slide" r:id="rId4" imgW="3738319" imgH="2804288" progId="PowerPoint.Slide.8">
                  <p:embed/>
                </p:oleObj>
              </mc:Choice>
              <mc:Fallback>
                <p:oleObj name="Slide" r:id="rId4" imgW="3738319" imgH="2804288" progId="PowerPoint.Slide.8">
                  <p:embed/>
                  <p:pic>
                    <p:nvPicPr>
                      <p:cNvPr id="0" name="Object 2"/>
                      <p:cNvPicPr>
                        <a:picLocks noChangeArrowheads="1"/>
                      </p:cNvPicPr>
                      <p:nvPr/>
                    </p:nvPicPr>
                    <p:blipFill>
                      <a:blip r:embed="rId5"/>
                      <a:srcRect/>
                      <a:stretch>
                        <a:fillRect/>
                      </a:stretch>
                    </p:blipFill>
                    <p:spPr bwMode="auto">
                      <a:xfrm>
                        <a:off x="1042988" y="620713"/>
                        <a:ext cx="6913562" cy="438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Line 21"/>
          <p:cNvSpPr>
            <a:spLocks noChangeShapeType="1"/>
          </p:cNvSpPr>
          <p:nvPr/>
        </p:nvSpPr>
        <p:spPr bwMode="auto">
          <a:xfrm>
            <a:off x="4410075" y="-1547197"/>
            <a:ext cx="0" cy="72390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0"/>
              </a:spcBef>
              <a:spcAft>
                <a:spcPct val="0"/>
              </a:spcAft>
            </a:pPr>
            <a:endParaRPr lang="sv-SE" sz="2400">
              <a:solidFill>
                <a:srgbClr val="000000"/>
              </a:solidFill>
            </a:endParaRPr>
          </a:p>
        </p:txBody>
      </p:sp>
      <p:graphicFrame>
        <p:nvGraphicFramePr>
          <p:cNvPr id="18" name="Object 4"/>
          <p:cNvGraphicFramePr>
            <a:graphicFrameLocks noChangeAspect="1"/>
          </p:cNvGraphicFramePr>
          <p:nvPr>
            <p:extLst>
              <p:ext uri="{D42A27DB-BD31-4B8C-83A1-F6EECF244321}">
                <p14:modId xmlns:p14="http://schemas.microsoft.com/office/powerpoint/2010/main" val="2426287186"/>
              </p:ext>
            </p:extLst>
          </p:nvPr>
        </p:nvGraphicFramePr>
        <p:xfrm>
          <a:off x="228600" y="2590800"/>
          <a:ext cx="990600" cy="792163"/>
        </p:xfrm>
        <a:graphic>
          <a:graphicData uri="http://schemas.openxmlformats.org/presentationml/2006/ole">
            <mc:AlternateContent xmlns:mc="http://schemas.openxmlformats.org/markup-compatibility/2006">
              <mc:Choice xmlns:v="urn:schemas-microsoft-com:vml" Requires="v">
                <p:oleObj spid="_x0000_s4177" name="Utklipp" r:id="rId6" imgW="1348966" imgH="1078871" progId="MS_ClipArt_Gallery.2">
                  <p:embed/>
                </p:oleObj>
              </mc:Choice>
              <mc:Fallback>
                <p:oleObj name="Utklipp" r:id="rId6" imgW="1348966" imgH="1078871"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2590800"/>
                        <a:ext cx="9906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 name="Object 5"/>
          <p:cNvGraphicFramePr>
            <a:graphicFrameLocks noChangeAspect="1"/>
          </p:cNvGraphicFramePr>
          <p:nvPr>
            <p:extLst>
              <p:ext uri="{D42A27DB-BD31-4B8C-83A1-F6EECF244321}">
                <p14:modId xmlns:p14="http://schemas.microsoft.com/office/powerpoint/2010/main" val="3827010134"/>
              </p:ext>
            </p:extLst>
          </p:nvPr>
        </p:nvGraphicFramePr>
        <p:xfrm>
          <a:off x="304800" y="3581400"/>
          <a:ext cx="914400" cy="900113"/>
        </p:xfrm>
        <a:graphic>
          <a:graphicData uri="http://schemas.openxmlformats.org/presentationml/2006/ole">
            <mc:AlternateContent xmlns:mc="http://schemas.openxmlformats.org/markup-compatibility/2006">
              <mc:Choice xmlns:v="urn:schemas-microsoft-com:vml" Requires="v">
                <p:oleObj spid="_x0000_s4178" name="Utklipp" r:id="rId8" imgW="3526325" imgH="3468986" progId="MS_ClipArt_Gallery.2">
                  <p:embed/>
                </p:oleObj>
              </mc:Choice>
              <mc:Fallback>
                <p:oleObj name="Utklipp" r:id="rId8" imgW="3526325" imgH="3468986"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3581400"/>
                        <a:ext cx="914400" cy="900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 name="Object 8"/>
          <p:cNvGraphicFramePr>
            <a:graphicFrameLocks noChangeAspect="1"/>
          </p:cNvGraphicFramePr>
          <p:nvPr>
            <p:extLst>
              <p:ext uri="{D42A27DB-BD31-4B8C-83A1-F6EECF244321}">
                <p14:modId xmlns:p14="http://schemas.microsoft.com/office/powerpoint/2010/main" val="980177901"/>
              </p:ext>
            </p:extLst>
          </p:nvPr>
        </p:nvGraphicFramePr>
        <p:xfrm>
          <a:off x="228600" y="4495800"/>
          <a:ext cx="1084263" cy="1031875"/>
        </p:xfrm>
        <a:graphic>
          <a:graphicData uri="http://schemas.openxmlformats.org/presentationml/2006/ole">
            <mc:AlternateContent xmlns:mc="http://schemas.openxmlformats.org/markup-compatibility/2006">
              <mc:Choice xmlns:v="urn:schemas-microsoft-com:vml" Requires="v">
                <p:oleObj spid="_x0000_s4179" name="Utklipp" r:id="rId10" imgW="1864462" imgH="1773936" progId="MS_ClipArt_Gallery.2">
                  <p:embed/>
                </p:oleObj>
              </mc:Choice>
              <mc:Fallback>
                <p:oleObj name="Utklipp" r:id="rId10" imgW="1864462" imgH="1773936" progId="MS_ClipArt_Gallery.2">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 y="4495800"/>
                        <a:ext cx="1084263" cy="103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 name="Text Box 10"/>
          <p:cNvSpPr txBox="1">
            <a:spLocks noChangeArrowheads="1"/>
          </p:cNvSpPr>
          <p:nvPr/>
        </p:nvSpPr>
        <p:spPr bwMode="auto">
          <a:xfrm>
            <a:off x="990600" y="3124200"/>
            <a:ext cx="990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defRPr sz="1400">
                <a:solidFill>
                  <a:schemeClr val="tx1"/>
                </a:solidFill>
                <a:latin typeface="Arial" charset="0"/>
                <a:ea typeface="ＭＳ Ｐゴシック" pitchFamily="1" charset="-128"/>
              </a:defRPr>
            </a:lvl1pPr>
            <a:lvl2pPr marL="742950" indent="-285750" defTabSz="762000">
              <a:spcBef>
                <a:spcPct val="20000"/>
              </a:spcBef>
              <a:buChar char="–"/>
              <a:defRPr sz="2800">
                <a:solidFill>
                  <a:schemeClr val="tx1"/>
                </a:solidFill>
                <a:latin typeface="Arial" charset="0"/>
                <a:ea typeface="ＭＳ Ｐゴシック" pitchFamily="1" charset="-128"/>
              </a:defRPr>
            </a:lvl2pPr>
            <a:lvl3pPr marL="1143000" indent="-228600" defTabSz="762000">
              <a:spcBef>
                <a:spcPct val="20000"/>
              </a:spcBef>
              <a:buChar char="•"/>
              <a:defRPr sz="2400">
                <a:solidFill>
                  <a:schemeClr val="tx1"/>
                </a:solidFill>
                <a:latin typeface="Arial" charset="0"/>
                <a:ea typeface="ＭＳ Ｐゴシック" pitchFamily="1" charset="-128"/>
              </a:defRPr>
            </a:lvl3pPr>
            <a:lvl4pPr marL="1600200" indent="-228600" defTabSz="762000">
              <a:spcBef>
                <a:spcPct val="20000"/>
              </a:spcBef>
              <a:buChar char="–"/>
              <a:defRPr sz="2000">
                <a:solidFill>
                  <a:schemeClr val="tx1"/>
                </a:solidFill>
                <a:latin typeface="Arial" charset="0"/>
                <a:ea typeface="ＭＳ Ｐゴシック" pitchFamily="1" charset="-128"/>
              </a:defRPr>
            </a:lvl4pPr>
            <a:lvl5pPr marL="2057400" indent="-228600" defTabSz="762000">
              <a:spcBef>
                <a:spcPct val="20000"/>
              </a:spcBef>
              <a:buChar char="»"/>
              <a:defRPr sz="2000">
                <a:solidFill>
                  <a:schemeClr val="tx1"/>
                </a:solidFill>
                <a:latin typeface="Arial" charset="0"/>
                <a:ea typeface="ＭＳ Ｐゴシック" pitchFamily="1" charset="-128"/>
              </a:defRPr>
            </a:lvl5pPr>
            <a:lvl6pPr marL="2514600" indent="-228600" defTabSz="7620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defTabSz="7620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defTabSz="7620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defTabSz="7620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0" fontAlgn="base" hangingPunct="0">
              <a:spcBef>
                <a:spcPct val="0"/>
              </a:spcBef>
              <a:spcAft>
                <a:spcPct val="0"/>
              </a:spcAft>
            </a:pPr>
            <a:r>
              <a:rPr lang="sv-SE" altLang="sv-SE" sz="1600">
                <a:solidFill>
                  <a:srgbClr val="000000"/>
                </a:solidFill>
                <a:latin typeface="+mn-lt"/>
              </a:rPr>
              <a:t>Norske regionale midler</a:t>
            </a:r>
            <a:endParaRPr lang="sv-SE" altLang="sv-SE" sz="2400">
              <a:solidFill>
                <a:srgbClr val="000000"/>
              </a:solidFill>
              <a:latin typeface="+mn-lt"/>
            </a:endParaRPr>
          </a:p>
        </p:txBody>
      </p:sp>
      <p:sp>
        <p:nvSpPr>
          <p:cNvPr id="22" name="Text Box 11"/>
          <p:cNvSpPr txBox="1">
            <a:spLocks noChangeArrowheads="1"/>
          </p:cNvSpPr>
          <p:nvPr/>
        </p:nvSpPr>
        <p:spPr bwMode="auto">
          <a:xfrm>
            <a:off x="1219200" y="4648200"/>
            <a:ext cx="990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defRPr sz="1400">
                <a:solidFill>
                  <a:schemeClr val="tx1"/>
                </a:solidFill>
                <a:latin typeface="Arial" charset="0"/>
                <a:ea typeface="ＭＳ Ｐゴシック" pitchFamily="1" charset="-128"/>
              </a:defRPr>
            </a:lvl1pPr>
            <a:lvl2pPr marL="742950" indent="-285750" defTabSz="762000">
              <a:spcBef>
                <a:spcPct val="20000"/>
              </a:spcBef>
              <a:buChar char="–"/>
              <a:defRPr sz="2800">
                <a:solidFill>
                  <a:schemeClr val="tx1"/>
                </a:solidFill>
                <a:latin typeface="Arial" charset="0"/>
                <a:ea typeface="ＭＳ Ｐゴシック" pitchFamily="1" charset="-128"/>
              </a:defRPr>
            </a:lvl2pPr>
            <a:lvl3pPr marL="1143000" indent="-228600" defTabSz="762000">
              <a:spcBef>
                <a:spcPct val="20000"/>
              </a:spcBef>
              <a:buChar char="•"/>
              <a:defRPr sz="2400">
                <a:solidFill>
                  <a:schemeClr val="tx1"/>
                </a:solidFill>
                <a:latin typeface="Arial" charset="0"/>
                <a:ea typeface="ＭＳ Ｐゴシック" pitchFamily="1" charset="-128"/>
              </a:defRPr>
            </a:lvl3pPr>
            <a:lvl4pPr marL="1600200" indent="-228600" defTabSz="762000">
              <a:spcBef>
                <a:spcPct val="20000"/>
              </a:spcBef>
              <a:buChar char="–"/>
              <a:defRPr sz="2000">
                <a:solidFill>
                  <a:schemeClr val="tx1"/>
                </a:solidFill>
                <a:latin typeface="Arial" charset="0"/>
                <a:ea typeface="ＭＳ Ｐゴシック" pitchFamily="1" charset="-128"/>
              </a:defRPr>
            </a:lvl4pPr>
            <a:lvl5pPr marL="2057400" indent="-228600" defTabSz="762000">
              <a:spcBef>
                <a:spcPct val="20000"/>
              </a:spcBef>
              <a:buChar char="»"/>
              <a:defRPr sz="2000">
                <a:solidFill>
                  <a:schemeClr val="tx1"/>
                </a:solidFill>
                <a:latin typeface="Arial" charset="0"/>
                <a:ea typeface="ＭＳ Ｐゴシック" pitchFamily="1" charset="-128"/>
              </a:defRPr>
            </a:lvl5pPr>
            <a:lvl6pPr marL="2514600" indent="-228600" defTabSz="7620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defTabSz="7620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defTabSz="7620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defTabSz="7620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0" fontAlgn="base" hangingPunct="0">
              <a:spcBef>
                <a:spcPct val="0"/>
              </a:spcBef>
              <a:spcAft>
                <a:spcPct val="0"/>
              </a:spcAft>
            </a:pPr>
            <a:r>
              <a:rPr lang="sv-SE" altLang="sv-SE" sz="1600">
                <a:solidFill>
                  <a:srgbClr val="000000"/>
                </a:solidFill>
                <a:latin typeface="+mn-lt"/>
              </a:rPr>
              <a:t>Norske private midler</a:t>
            </a:r>
            <a:endParaRPr lang="sv-SE" altLang="sv-SE" sz="2400">
              <a:solidFill>
                <a:srgbClr val="000000"/>
              </a:solidFill>
              <a:latin typeface="+mn-lt"/>
            </a:endParaRPr>
          </a:p>
        </p:txBody>
      </p:sp>
      <p:sp>
        <p:nvSpPr>
          <p:cNvPr id="23" name="Line 12"/>
          <p:cNvSpPr>
            <a:spLocks noChangeShapeType="1"/>
          </p:cNvSpPr>
          <p:nvPr/>
        </p:nvSpPr>
        <p:spPr bwMode="auto">
          <a:xfrm flipV="1">
            <a:off x="1143000" y="1905000"/>
            <a:ext cx="381000" cy="838200"/>
          </a:xfrm>
          <a:prstGeom prst="line">
            <a:avLst/>
          </a:prstGeom>
          <a:noFill/>
          <a:ln w="19050">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sv-SE" sz="2400" b="0" i="0" u="none" strike="noStrike" kern="0" cap="none" spc="0" normalizeH="0" baseline="0" noProof="0">
              <a:ln>
                <a:noFill/>
              </a:ln>
              <a:solidFill>
                <a:srgbClr val="000000"/>
              </a:solidFill>
              <a:effectLst/>
              <a:uLnTx/>
              <a:uFillTx/>
              <a:ea typeface="ＭＳ Ｐゴシック"/>
            </a:endParaRPr>
          </a:p>
        </p:txBody>
      </p:sp>
      <p:sp>
        <p:nvSpPr>
          <p:cNvPr id="24" name="Line 13"/>
          <p:cNvSpPr>
            <a:spLocks noChangeShapeType="1"/>
          </p:cNvSpPr>
          <p:nvPr/>
        </p:nvSpPr>
        <p:spPr bwMode="auto">
          <a:xfrm flipV="1">
            <a:off x="1447800" y="1981200"/>
            <a:ext cx="381000" cy="1219200"/>
          </a:xfrm>
          <a:prstGeom prst="line">
            <a:avLst/>
          </a:prstGeom>
          <a:noFill/>
          <a:ln w="19050">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sv-SE" sz="2400" b="0" i="0" u="none" strike="noStrike" kern="0" cap="none" spc="0" normalizeH="0" baseline="0" noProof="0">
              <a:ln>
                <a:noFill/>
              </a:ln>
              <a:solidFill>
                <a:srgbClr val="000000"/>
              </a:solidFill>
              <a:effectLst/>
              <a:uLnTx/>
              <a:uFillTx/>
              <a:ea typeface="ＭＳ Ｐゴシック"/>
            </a:endParaRPr>
          </a:p>
        </p:txBody>
      </p:sp>
      <p:sp>
        <p:nvSpPr>
          <p:cNvPr id="25" name="Line 14"/>
          <p:cNvSpPr>
            <a:spLocks noChangeShapeType="1"/>
          </p:cNvSpPr>
          <p:nvPr/>
        </p:nvSpPr>
        <p:spPr bwMode="auto">
          <a:xfrm flipV="1">
            <a:off x="1752600" y="1981200"/>
            <a:ext cx="381000" cy="2667000"/>
          </a:xfrm>
          <a:prstGeom prst="line">
            <a:avLst/>
          </a:prstGeom>
          <a:noFill/>
          <a:ln w="19050">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sv-SE" sz="2400" b="0" i="0" u="none" strike="noStrike" kern="0" cap="none" spc="0" normalizeH="0" baseline="0" noProof="0">
              <a:ln>
                <a:noFill/>
              </a:ln>
              <a:solidFill>
                <a:srgbClr val="000000"/>
              </a:solidFill>
              <a:effectLst/>
              <a:uLnTx/>
              <a:uFillTx/>
              <a:ea typeface="ＭＳ Ｐゴシック"/>
            </a:endParaRPr>
          </a:p>
        </p:txBody>
      </p:sp>
      <p:graphicFrame>
        <p:nvGraphicFramePr>
          <p:cNvPr id="26" name="Object 3"/>
          <p:cNvGraphicFramePr>
            <a:graphicFrameLocks noChangeAspect="1"/>
          </p:cNvGraphicFramePr>
          <p:nvPr>
            <p:extLst>
              <p:ext uri="{D42A27DB-BD31-4B8C-83A1-F6EECF244321}">
                <p14:modId xmlns:p14="http://schemas.microsoft.com/office/powerpoint/2010/main" val="2648787149"/>
              </p:ext>
            </p:extLst>
          </p:nvPr>
        </p:nvGraphicFramePr>
        <p:xfrm>
          <a:off x="7848600" y="2362200"/>
          <a:ext cx="990600" cy="744538"/>
        </p:xfrm>
        <a:graphic>
          <a:graphicData uri="http://schemas.openxmlformats.org/presentationml/2006/ole">
            <mc:AlternateContent xmlns:mc="http://schemas.openxmlformats.org/markup-compatibility/2006">
              <mc:Choice xmlns:v="urn:schemas-microsoft-com:vml" Requires="v">
                <p:oleObj spid="_x0000_s4180" name="Utklipp" r:id="rId12" imgW="1823314" imgH="1367942" progId="MS_ClipArt_Gallery.2">
                  <p:embed/>
                </p:oleObj>
              </mc:Choice>
              <mc:Fallback>
                <p:oleObj name="Utklipp" r:id="rId12" imgW="1823314" imgH="1367942"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48600" y="2362200"/>
                        <a:ext cx="990600" cy="74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 name="Object 6"/>
          <p:cNvGraphicFramePr>
            <a:graphicFrameLocks noChangeAspect="1"/>
          </p:cNvGraphicFramePr>
          <p:nvPr>
            <p:extLst>
              <p:ext uri="{D42A27DB-BD31-4B8C-83A1-F6EECF244321}">
                <p14:modId xmlns:p14="http://schemas.microsoft.com/office/powerpoint/2010/main" val="1499267377"/>
              </p:ext>
            </p:extLst>
          </p:nvPr>
        </p:nvGraphicFramePr>
        <p:xfrm>
          <a:off x="7620000" y="4495800"/>
          <a:ext cx="762000" cy="750888"/>
        </p:xfrm>
        <a:graphic>
          <a:graphicData uri="http://schemas.openxmlformats.org/presentationml/2006/ole">
            <mc:AlternateContent xmlns:mc="http://schemas.openxmlformats.org/markup-compatibility/2006">
              <mc:Choice xmlns:v="urn:schemas-microsoft-com:vml" Requires="v">
                <p:oleObj spid="_x0000_s4181" name="Utklipp" r:id="rId14" imgW="1017006" imgH="1696016" progId="MS_ClipArt_Gallery.2">
                  <p:embed/>
                </p:oleObj>
              </mc:Choice>
              <mc:Fallback>
                <p:oleObj name="Utklipp" r:id="rId14" imgW="1017006" imgH="1696016" progId="MS_ClipArt_Gallery.2">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20000" y="4495800"/>
                        <a:ext cx="762000" cy="75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 name="Object 7"/>
          <p:cNvGraphicFramePr>
            <a:graphicFrameLocks noChangeAspect="1"/>
          </p:cNvGraphicFramePr>
          <p:nvPr>
            <p:extLst>
              <p:ext uri="{D42A27DB-BD31-4B8C-83A1-F6EECF244321}">
                <p14:modId xmlns:p14="http://schemas.microsoft.com/office/powerpoint/2010/main" val="3549516785"/>
              </p:ext>
            </p:extLst>
          </p:nvPr>
        </p:nvGraphicFramePr>
        <p:xfrm>
          <a:off x="8153400" y="3733800"/>
          <a:ext cx="749300" cy="762000"/>
        </p:xfrm>
        <a:graphic>
          <a:graphicData uri="http://schemas.openxmlformats.org/presentationml/2006/ole">
            <mc:AlternateContent xmlns:mc="http://schemas.openxmlformats.org/markup-compatibility/2006">
              <mc:Choice xmlns:v="urn:schemas-microsoft-com:vml" Requires="v">
                <p:oleObj spid="_x0000_s4182" name="Utklipp" r:id="rId16" imgW="3416174" imgH="3468986" progId="MS_ClipArt_Gallery.2">
                  <p:embed/>
                </p:oleObj>
              </mc:Choice>
              <mc:Fallback>
                <p:oleObj name="Utklipp" r:id="rId16" imgW="3416174" imgH="3468986" progId="MS_ClipArt_Gallery.2">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53400" y="3733800"/>
                        <a:ext cx="7493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 name="Text Box 9"/>
          <p:cNvSpPr txBox="1">
            <a:spLocks noChangeArrowheads="1"/>
          </p:cNvSpPr>
          <p:nvPr/>
        </p:nvSpPr>
        <p:spPr bwMode="auto">
          <a:xfrm>
            <a:off x="136525" y="2195513"/>
            <a:ext cx="132779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defRPr sz="1400">
                <a:solidFill>
                  <a:schemeClr val="tx1"/>
                </a:solidFill>
                <a:latin typeface="Arial" charset="0"/>
                <a:ea typeface="ＭＳ Ｐゴシック" pitchFamily="1" charset="-128"/>
              </a:defRPr>
            </a:lvl1pPr>
            <a:lvl2pPr marL="742950" indent="-285750" defTabSz="762000">
              <a:spcBef>
                <a:spcPct val="20000"/>
              </a:spcBef>
              <a:buChar char="–"/>
              <a:defRPr sz="2800">
                <a:solidFill>
                  <a:schemeClr val="tx1"/>
                </a:solidFill>
                <a:latin typeface="Arial" charset="0"/>
                <a:ea typeface="ＭＳ Ｐゴシック" pitchFamily="1" charset="-128"/>
              </a:defRPr>
            </a:lvl2pPr>
            <a:lvl3pPr marL="1143000" indent="-228600" defTabSz="762000">
              <a:spcBef>
                <a:spcPct val="20000"/>
              </a:spcBef>
              <a:buChar char="•"/>
              <a:defRPr sz="2400">
                <a:solidFill>
                  <a:schemeClr val="tx1"/>
                </a:solidFill>
                <a:latin typeface="Arial" charset="0"/>
                <a:ea typeface="ＭＳ Ｐゴシック" pitchFamily="1" charset="-128"/>
              </a:defRPr>
            </a:lvl3pPr>
            <a:lvl4pPr marL="1600200" indent="-228600" defTabSz="762000">
              <a:spcBef>
                <a:spcPct val="20000"/>
              </a:spcBef>
              <a:buChar char="–"/>
              <a:defRPr sz="2000">
                <a:solidFill>
                  <a:schemeClr val="tx1"/>
                </a:solidFill>
                <a:latin typeface="Arial" charset="0"/>
                <a:ea typeface="ＭＳ Ｐゴシック" pitchFamily="1" charset="-128"/>
              </a:defRPr>
            </a:lvl4pPr>
            <a:lvl5pPr marL="2057400" indent="-228600" defTabSz="762000">
              <a:spcBef>
                <a:spcPct val="20000"/>
              </a:spcBef>
              <a:buChar char="»"/>
              <a:defRPr sz="2000">
                <a:solidFill>
                  <a:schemeClr val="tx1"/>
                </a:solidFill>
                <a:latin typeface="Arial" charset="0"/>
                <a:ea typeface="ＭＳ Ｐゴシック" pitchFamily="1" charset="-128"/>
              </a:defRPr>
            </a:lvl5pPr>
            <a:lvl6pPr marL="2514600" indent="-228600" defTabSz="7620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defTabSz="7620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defTabSz="7620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defTabSz="7620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0" fontAlgn="base" hangingPunct="0">
              <a:spcBef>
                <a:spcPct val="0"/>
              </a:spcBef>
              <a:spcAft>
                <a:spcPct val="0"/>
              </a:spcAft>
            </a:pPr>
            <a:r>
              <a:rPr lang="sv-SE" altLang="sv-SE" sz="1600">
                <a:solidFill>
                  <a:srgbClr val="000000"/>
                </a:solidFill>
                <a:latin typeface="+mn-lt"/>
              </a:rPr>
              <a:t>Norske staten</a:t>
            </a:r>
            <a:endParaRPr lang="sv-SE" altLang="sv-SE" sz="2400">
              <a:solidFill>
                <a:srgbClr val="000000"/>
              </a:solidFill>
              <a:latin typeface="+mn-lt"/>
            </a:endParaRPr>
          </a:p>
        </p:txBody>
      </p:sp>
      <p:sp>
        <p:nvSpPr>
          <p:cNvPr id="30" name="Line 15"/>
          <p:cNvSpPr>
            <a:spLocks noChangeShapeType="1"/>
          </p:cNvSpPr>
          <p:nvPr/>
        </p:nvSpPr>
        <p:spPr bwMode="auto">
          <a:xfrm flipH="1" flipV="1">
            <a:off x="7239000" y="1981200"/>
            <a:ext cx="457200" cy="2514600"/>
          </a:xfrm>
          <a:prstGeom prst="line">
            <a:avLst/>
          </a:prstGeom>
          <a:noFill/>
          <a:ln w="1905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sv-SE" sz="2400">
              <a:solidFill>
                <a:srgbClr val="000000"/>
              </a:solidFill>
            </a:endParaRPr>
          </a:p>
        </p:txBody>
      </p:sp>
      <p:sp>
        <p:nvSpPr>
          <p:cNvPr id="31" name="Line 16"/>
          <p:cNvSpPr>
            <a:spLocks noChangeShapeType="1"/>
          </p:cNvSpPr>
          <p:nvPr/>
        </p:nvSpPr>
        <p:spPr bwMode="auto">
          <a:xfrm flipH="1" flipV="1">
            <a:off x="7620000" y="1981200"/>
            <a:ext cx="228600" cy="1295400"/>
          </a:xfrm>
          <a:prstGeom prst="line">
            <a:avLst/>
          </a:prstGeom>
          <a:noFill/>
          <a:ln w="1905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sv-SE" sz="2400">
              <a:solidFill>
                <a:srgbClr val="000000"/>
              </a:solidFill>
            </a:endParaRPr>
          </a:p>
        </p:txBody>
      </p:sp>
      <p:sp>
        <p:nvSpPr>
          <p:cNvPr id="32" name="Line 17"/>
          <p:cNvSpPr>
            <a:spLocks noChangeShapeType="1"/>
          </p:cNvSpPr>
          <p:nvPr/>
        </p:nvSpPr>
        <p:spPr bwMode="auto">
          <a:xfrm flipH="1" flipV="1">
            <a:off x="8534400" y="1981200"/>
            <a:ext cx="76200" cy="381000"/>
          </a:xfrm>
          <a:prstGeom prst="line">
            <a:avLst/>
          </a:prstGeom>
          <a:noFill/>
          <a:ln w="1905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sv-SE" sz="2400">
              <a:solidFill>
                <a:srgbClr val="000000"/>
              </a:solidFill>
            </a:endParaRPr>
          </a:p>
        </p:txBody>
      </p:sp>
      <p:sp>
        <p:nvSpPr>
          <p:cNvPr id="33" name="Text Box 18"/>
          <p:cNvSpPr txBox="1">
            <a:spLocks noChangeArrowheads="1"/>
          </p:cNvSpPr>
          <p:nvPr/>
        </p:nvSpPr>
        <p:spPr bwMode="auto">
          <a:xfrm>
            <a:off x="7507288" y="3200400"/>
            <a:ext cx="16367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spcBef>
                <a:spcPct val="20000"/>
              </a:spcBef>
              <a:defRPr sz="1400">
                <a:solidFill>
                  <a:schemeClr val="tx1"/>
                </a:solidFill>
                <a:latin typeface="Arial" charset="0"/>
                <a:ea typeface="ＭＳ Ｐゴシック" pitchFamily="1" charset="-128"/>
              </a:defRPr>
            </a:lvl1pPr>
            <a:lvl2pPr marL="742950" indent="-285750" defTabSz="762000">
              <a:spcBef>
                <a:spcPct val="20000"/>
              </a:spcBef>
              <a:buChar char="–"/>
              <a:defRPr sz="2800">
                <a:solidFill>
                  <a:schemeClr val="tx1"/>
                </a:solidFill>
                <a:latin typeface="Arial" charset="0"/>
                <a:ea typeface="ＭＳ Ｐゴシック" pitchFamily="1" charset="-128"/>
              </a:defRPr>
            </a:lvl2pPr>
            <a:lvl3pPr marL="1143000" indent="-228600" defTabSz="762000">
              <a:spcBef>
                <a:spcPct val="20000"/>
              </a:spcBef>
              <a:buChar char="•"/>
              <a:defRPr sz="2400">
                <a:solidFill>
                  <a:schemeClr val="tx1"/>
                </a:solidFill>
                <a:latin typeface="Arial" charset="0"/>
                <a:ea typeface="ＭＳ Ｐゴシック" pitchFamily="1" charset="-128"/>
              </a:defRPr>
            </a:lvl3pPr>
            <a:lvl4pPr marL="1600200" indent="-228600" defTabSz="762000">
              <a:spcBef>
                <a:spcPct val="20000"/>
              </a:spcBef>
              <a:buChar char="–"/>
              <a:defRPr sz="2000">
                <a:solidFill>
                  <a:schemeClr val="tx1"/>
                </a:solidFill>
                <a:latin typeface="Arial" charset="0"/>
                <a:ea typeface="ＭＳ Ｐゴシック" pitchFamily="1" charset="-128"/>
              </a:defRPr>
            </a:lvl4pPr>
            <a:lvl5pPr marL="2057400" indent="-228600" defTabSz="762000">
              <a:spcBef>
                <a:spcPct val="20000"/>
              </a:spcBef>
              <a:buChar char="»"/>
              <a:defRPr sz="2000">
                <a:solidFill>
                  <a:schemeClr val="tx1"/>
                </a:solidFill>
                <a:latin typeface="Arial" charset="0"/>
                <a:ea typeface="ＭＳ Ｐゴシック" pitchFamily="1" charset="-128"/>
              </a:defRPr>
            </a:lvl5pPr>
            <a:lvl6pPr marL="2514600" indent="-228600" defTabSz="7620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defTabSz="7620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defTabSz="7620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defTabSz="7620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0" fontAlgn="base" hangingPunct="0">
              <a:spcBef>
                <a:spcPct val="0"/>
              </a:spcBef>
              <a:spcAft>
                <a:spcPct val="0"/>
              </a:spcAft>
            </a:pPr>
            <a:r>
              <a:rPr lang="sv-SE" altLang="sv-SE" sz="1600" dirty="0">
                <a:solidFill>
                  <a:srgbClr val="000000"/>
                </a:solidFill>
                <a:latin typeface="+mn-lt"/>
              </a:rPr>
              <a:t>Svenska </a:t>
            </a:r>
          </a:p>
          <a:p>
            <a:pPr eaLnBrk="0" fontAlgn="base" hangingPunct="0">
              <a:spcBef>
                <a:spcPct val="0"/>
              </a:spcBef>
              <a:spcAft>
                <a:spcPct val="0"/>
              </a:spcAft>
            </a:pPr>
            <a:r>
              <a:rPr lang="sv-SE" altLang="sv-SE" sz="1600" dirty="0">
                <a:solidFill>
                  <a:srgbClr val="000000"/>
                </a:solidFill>
                <a:latin typeface="+mn-lt"/>
              </a:rPr>
              <a:t>offentliga medel</a:t>
            </a:r>
            <a:endParaRPr lang="sv-SE" altLang="sv-SE" sz="2400" dirty="0">
              <a:solidFill>
                <a:srgbClr val="000000"/>
              </a:solidFill>
              <a:latin typeface="+mn-lt"/>
            </a:endParaRPr>
          </a:p>
        </p:txBody>
      </p:sp>
      <p:sp>
        <p:nvSpPr>
          <p:cNvPr id="34" name="Text Box 19"/>
          <p:cNvSpPr txBox="1">
            <a:spLocks noChangeArrowheads="1"/>
          </p:cNvSpPr>
          <p:nvPr/>
        </p:nvSpPr>
        <p:spPr bwMode="auto">
          <a:xfrm>
            <a:off x="8153400" y="2133600"/>
            <a:ext cx="41710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defRPr sz="1400">
                <a:solidFill>
                  <a:schemeClr val="tx1"/>
                </a:solidFill>
                <a:latin typeface="Arial" charset="0"/>
                <a:ea typeface="ＭＳ Ｐゴシック" pitchFamily="1" charset="-128"/>
              </a:defRPr>
            </a:lvl1pPr>
            <a:lvl2pPr marL="742950" indent="-285750" defTabSz="762000">
              <a:spcBef>
                <a:spcPct val="20000"/>
              </a:spcBef>
              <a:buChar char="–"/>
              <a:defRPr sz="2800">
                <a:solidFill>
                  <a:schemeClr val="tx1"/>
                </a:solidFill>
                <a:latin typeface="Arial" charset="0"/>
                <a:ea typeface="ＭＳ Ｐゴシック" pitchFamily="1" charset="-128"/>
              </a:defRPr>
            </a:lvl2pPr>
            <a:lvl3pPr marL="1143000" indent="-228600" defTabSz="762000">
              <a:spcBef>
                <a:spcPct val="20000"/>
              </a:spcBef>
              <a:buChar char="•"/>
              <a:defRPr sz="2400">
                <a:solidFill>
                  <a:schemeClr val="tx1"/>
                </a:solidFill>
                <a:latin typeface="Arial" charset="0"/>
                <a:ea typeface="ＭＳ Ｐゴシック" pitchFamily="1" charset="-128"/>
              </a:defRPr>
            </a:lvl3pPr>
            <a:lvl4pPr marL="1600200" indent="-228600" defTabSz="762000">
              <a:spcBef>
                <a:spcPct val="20000"/>
              </a:spcBef>
              <a:buChar char="–"/>
              <a:defRPr sz="2000">
                <a:solidFill>
                  <a:schemeClr val="tx1"/>
                </a:solidFill>
                <a:latin typeface="Arial" charset="0"/>
                <a:ea typeface="ＭＳ Ｐゴシック" pitchFamily="1" charset="-128"/>
              </a:defRPr>
            </a:lvl4pPr>
            <a:lvl5pPr marL="2057400" indent="-228600" defTabSz="762000">
              <a:spcBef>
                <a:spcPct val="20000"/>
              </a:spcBef>
              <a:buChar char="»"/>
              <a:defRPr sz="2000">
                <a:solidFill>
                  <a:schemeClr val="tx1"/>
                </a:solidFill>
                <a:latin typeface="Arial" charset="0"/>
                <a:ea typeface="ＭＳ Ｐゴシック" pitchFamily="1" charset="-128"/>
              </a:defRPr>
            </a:lvl5pPr>
            <a:lvl6pPr marL="2514600" indent="-228600" defTabSz="7620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defTabSz="7620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defTabSz="7620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defTabSz="7620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0" fontAlgn="base" hangingPunct="0">
              <a:spcBef>
                <a:spcPct val="0"/>
              </a:spcBef>
              <a:spcAft>
                <a:spcPct val="0"/>
              </a:spcAft>
            </a:pPr>
            <a:r>
              <a:rPr lang="sv-SE" altLang="sv-SE" sz="1600">
                <a:solidFill>
                  <a:srgbClr val="000000"/>
                </a:solidFill>
                <a:latin typeface="+mn-lt"/>
              </a:rPr>
              <a:t>EU</a:t>
            </a:r>
            <a:endParaRPr lang="sv-SE" altLang="sv-SE" sz="2400">
              <a:solidFill>
                <a:srgbClr val="000000"/>
              </a:solidFill>
              <a:latin typeface="+mn-lt"/>
            </a:endParaRPr>
          </a:p>
        </p:txBody>
      </p:sp>
      <p:sp>
        <p:nvSpPr>
          <p:cNvPr id="35" name="Text Box 20"/>
          <p:cNvSpPr txBox="1">
            <a:spLocks noChangeArrowheads="1"/>
          </p:cNvSpPr>
          <p:nvPr/>
        </p:nvSpPr>
        <p:spPr bwMode="auto">
          <a:xfrm>
            <a:off x="7383810" y="5121014"/>
            <a:ext cx="15391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spcBef>
                <a:spcPct val="20000"/>
              </a:spcBef>
              <a:defRPr sz="1400">
                <a:solidFill>
                  <a:schemeClr val="tx1"/>
                </a:solidFill>
                <a:latin typeface="Arial" charset="0"/>
                <a:ea typeface="ＭＳ Ｐゴシック" pitchFamily="1" charset="-128"/>
              </a:defRPr>
            </a:lvl1pPr>
            <a:lvl2pPr marL="742950" indent="-285750" defTabSz="762000">
              <a:spcBef>
                <a:spcPct val="20000"/>
              </a:spcBef>
              <a:buChar char="–"/>
              <a:defRPr sz="2800">
                <a:solidFill>
                  <a:schemeClr val="tx1"/>
                </a:solidFill>
                <a:latin typeface="Arial" charset="0"/>
                <a:ea typeface="ＭＳ Ｐゴシック" pitchFamily="1" charset="-128"/>
              </a:defRPr>
            </a:lvl2pPr>
            <a:lvl3pPr marL="1143000" indent="-228600" defTabSz="762000">
              <a:spcBef>
                <a:spcPct val="20000"/>
              </a:spcBef>
              <a:buChar char="•"/>
              <a:defRPr sz="2400">
                <a:solidFill>
                  <a:schemeClr val="tx1"/>
                </a:solidFill>
                <a:latin typeface="Arial" charset="0"/>
                <a:ea typeface="ＭＳ Ｐゴシック" pitchFamily="1" charset="-128"/>
              </a:defRPr>
            </a:lvl3pPr>
            <a:lvl4pPr marL="1600200" indent="-228600" defTabSz="762000">
              <a:spcBef>
                <a:spcPct val="20000"/>
              </a:spcBef>
              <a:buChar char="–"/>
              <a:defRPr sz="2000">
                <a:solidFill>
                  <a:schemeClr val="tx1"/>
                </a:solidFill>
                <a:latin typeface="Arial" charset="0"/>
                <a:ea typeface="ＭＳ Ｐゴシック" pitchFamily="1" charset="-128"/>
              </a:defRPr>
            </a:lvl4pPr>
            <a:lvl5pPr marL="2057400" indent="-228600" defTabSz="762000">
              <a:spcBef>
                <a:spcPct val="20000"/>
              </a:spcBef>
              <a:buChar char="»"/>
              <a:defRPr sz="2000">
                <a:solidFill>
                  <a:schemeClr val="tx1"/>
                </a:solidFill>
                <a:latin typeface="Arial" charset="0"/>
                <a:ea typeface="ＭＳ Ｐゴシック" pitchFamily="1" charset="-128"/>
              </a:defRPr>
            </a:lvl5pPr>
            <a:lvl6pPr marL="2514600" indent="-228600" defTabSz="7620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defTabSz="7620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defTabSz="7620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defTabSz="7620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0" fontAlgn="base" hangingPunct="0">
              <a:spcBef>
                <a:spcPct val="0"/>
              </a:spcBef>
              <a:spcAft>
                <a:spcPct val="0"/>
              </a:spcAft>
            </a:pPr>
            <a:r>
              <a:rPr lang="sv-SE" altLang="sv-SE" sz="1600" dirty="0">
                <a:solidFill>
                  <a:srgbClr val="000000"/>
                </a:solidFill>
                <a:latin typeface="+mn-lt"/>
              </a:rPr>
              <a:t>Svenska privata medel</a:t>
            </a:r>
            <a:endParaRPr lang="sv-SE" altLang="sv-SE" sz="2400" dirty="0">
              <a:solidFill>
                <a:srgbClr val="000000"/>
              </a:solidFill>
              <a:latin typeface="+mn-lt"/>
            </a:endParaRPr>
          </a:p>
        </p:txBody>
      </p:sp>
    </p:spTree>
    <p:extLst>
      <p:ext uri="{BB962C8B-B14F-4D97-AF65-F5344CB8AC3E}">
        <p14:creationId xmlns:p14="http://schemas.microsoft.com/office/powerpoint/2010/main" val="196918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bildnummer 8"/>
          <p:cNvSpPr>
            <a:spLocks noGrp="1"/>
          </p:cNvSpPr>
          <p:nvPr>
            <p:ph type="sldNum" sz="quarter" idx="12"/>
          </p:nvPr>
        </p:nvSpPr>
        <p:spPr/>
        <p:txBody>
          <a:bodyPr/>
          <a:lstStyle/>
          <a:p>
            <a:fld id="{27F9757E-9B39-4A68-B65A-1A5A09F9FBAC}" type="slidenum">
              <a:rPr lang="sv-SE" smtClean="0"/>
              <a:t>20</a:t>
            </a:fld>
            <a:endParaRPr lang="sv-SE"/>
          </a:p>
        </p:txBody>
      </p:sp>
      <p:sp>
        <p:nvSpPr>
          <p:cNvPr id="15" name="Rubrik 14"/>
          <p:cNvSpPr>
            <a:spLocks noGrp="1"/>
          </p:cNvSpPr>
          <p:nvPr>
            <p:ph type="title"/>
          </p:nvPr>
        </p:nvSpPr>
        <p:spPr>
          <a:xfrm>
            <a:off x="539552" y="2492896"/>
            <a:ext cx="8229600" cy="778098"/>
          </a:xfrm>
        </p:spPr>
        <p:txBody>
          <a:bodyPr>
            <a:normAutofit fontScale="90000"/>
          </a:bodyPr>
          <a:lstStyle/>
          <a:p>
            <a:pPr lvl="0"/>
            <a:br>
              <a:rPr lang="sv-SE" sz="3600" b="1" kern="0" dirty="0">
                <a:solidFill>
                  <a:schemeClr val="accent1">
                    <a:lumMod val="75000"/>
                  </a:schemeClr>
                </a:solidFill>
                <a:latin typeface="Arial" panose="020B0604020202020204" pitchFamily="34" charset="0"/>
                <a:cs typeface="Arial" panose="020B0604020202020204" pitchFamily="34" charset="0"/>
              </a:rPr>
            </a:br>
            <a:r>
              <a:rPr lang="sv-SE" sz="3600" b="1" kern="0" dirty="0">
                <a:solidFill>
                  <a:schemeClr val="accent1">
                    <a:lumMod val="75000"/>
                  </a:schemeClr>
                </a:solidFill>
                <a:latin typeface="Arial" panose="020B0604020202020204" pitchFamily="34" charset="0"/>
                <a:cs typeface="Arial" panose="020B0604020202020204" pitchFamily="34" charset="0"/>
              </a:rPr>
              <a:t>	</a:t>
            </a:r>
            <a:r>
              <a:rPr lang="sv-SE" sz="3600" b="1" kern="0" dirty="0">
                <a:solidFill>
                  <a:schemeClr val="accent1">
                    <a:lumMod val="75000"/>
                  </a:schemeClr>
                </a:solidFill>
                <a:latin typeface="+mn-lt"/>
                <a:cs typeface="Arial" panose="020B0604020202020204" pitchFamily="34" charset="0"/>
              </a:rPr>
              <a:t>3. </a:t>
            </a:r>
            <a:r>
              <a:rPr lang="sv-SE" altLang="sv-SE" sz="3600" dirty="0">
                <a:solidFill>
                  <a:srgbClr val="0070C0"/>
                </a:solidFill>
                <a:latin typeface="Arial" panose="020B0604020202020204" pitchFamily="34" charset="0"/>
                <a:cs typeface="Arial" panose="020B0604020202020204" pitchFamily="34" charset="0"/>
              </a:rPr>
              <a:t>Upphandling</a:t>
            </a:r>
            <a:br>
              <a:rPr lang="sv-SE" kern="0" dirty="0">
                <a:solidFill>
                  <a:srgbClr val="000000"/>
                </a:solidFill>
              </a:rPr>
            </a:br>
            <a:endParaRPr lang="sv-SE" dirty="0"/>
          </a:p>
        </p:txBody>
      </p:sp>
    </p:spTree>
    <p:extLst>
      <p:ext uri="{BB962C8B-B14F-4D97-AF65-F5344CB8AC3E}">
        <p14:creationId xmlns:p14="http://schemas.microsoft.com/office/powerpoint/2010/main" val="3293197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latshållare för innehåll 15"/>
          <p:cNvSpPr>
            <a:spLocks noGrp="1"/>
          </p:cNvSpPr>
          <p:nvPr>
            <p:ph idx="1"/>
          </p:nvPr>
        </p:nvSpPr>
        <p:spPr>
          <a:xfrm>
            <a:off x="395536" y="985559"/>
            <a:ext cx="7200800" cy="4099625"/>
          </a:xfrm>
        </p:spPr>
        <p:txBody>
          <a:bodyPr>
            <a:normAutofit/>
          </a:bodyPr>
          <a:lstStyle/>
          <a:p>
            <a:pPr marL="0" indent="0">
              <a:buNone/>
            </a:pPr>
            <a:r>
              <a:rPr lang="sv-SE" sz="2600" dirty="0">
                <a:cs typeface="Arial" panose="020B0604020202020204" pitchFamily="34" charset="0"/>
              </a:rPr>
              <a:t>Vem ska upphandla? </a:t>
            </a:r>
          </a:p>
          <a:p>
            <a:pPr marL="0" indent="0">
              <a:buNone/>
            </a:pPr>
            <a:endParaRPr lang="sv-SE" sz="2600" dirty="0">
              <a:cs typeface="Arial" panose="020B0604020202020204" pitchFamily="34" charset="0"/>
            </a:endParaRPr>
          </a:p>
          <a:p>
            <a:pPr marL="0" indent="0">
              <a:buNone/>
            </a:pPr>
            <a:r>
              <a:rPr lang="sv-SE" sz="2600" dirty="0">
                <a:cs typeface="Arial" panose="020B0604020202020204" pitchFamily="34" charset="0"/>
              </a:rPr>
              <a:t>Med upphandlande myndigheter avses statliga och kommunala myndigheter men också</a:t>
            </a:r>
          </a:p>
          <a:p>
            <a:pPr marL="0" indent="0">
              <a:buNone/>
            </a:pPr>
            <a:r>
              <a:rPr lang="sv-SE" sz="2600" dirty="0">
                <a:cs typeface="Arial" panose="020B0604020202020204" pitchFamily="34" charset="0"/>
              </a:rPr>
              <a:t>1. beslutande församlingar i kommuner och landsting, och </a:t>
            </a:r>
          </a:p>
          <a:p>
            <a:pPr marL="0" indent="0">
              <a:buNone/>
            </a:pPr>
            <a:r>
              <a:rPr lang="sv-SE" sz="2600" dirty="0">
                <a:cs typeface="Arial" panose="020B0604020202020204" pitchFamily="34" charset="0"/>
              </a:rPr>
              <a:t>2. offentligt styrda organ samt </a:t>
            </a:r>
          </a:p>
          <a:p>
            <a:pPr marL="0" indent="0">
              <a:buNone/>
            </a:pPr>
            <a:r>
              <a:rPr lang="sv-SE" sz="2600" dirty="0">
                <a:cs typeface="Arial" panose="020B0604020202020204" pitchFamily="34" charset="0"/>
              </a:rPr>
              <a:t>3. sammanslutningar av en eller flera myndigheter</a:t>
            </a:r>
          </a:p>
          <a:p>
            <a:pPr>
              <a:buFont typeface="Wingdings" panose="05000000000000000000" pitchFamily="2" charset="2"/>
              <a:buChar char="Ø"/>
            </a:pPr>
            <a:endParaRPr lang="sv-SE" sz="1800" dirty="0"/>
          </a:p>
          <a:p>
            <a:pPr>
              <a:buFont typeface="Wingdings" panose="05000000000000000000" pitchFamily="2" charset="2"/>
              <a:buChar char="Ø"/>
            </a:pPr>
            <a:endParaRPr lang="sv-SE" sz="1800" dirty="0"/>
          </a:p>
          <a:p>
            <a:pPr>
              <a:buFont typeface="Wingdings" panose="05000000000000000000" pitchFamily="2" charset="2"/>
              <a:buChar char="Ø"/>
            </a:pPr>
            <a:endParaRPr lang="sv-SE" sz="1800" dirty="0">
              <a:solidFill>
                <a:schemeClr val="tx1">
                  <a:lumMod val="95000"/>
                  <a:lumOff val="5000"/>
                </a:schemeClr>
              </a:solidFill>
              <a:latin typeface="Arial" panose="020B0604020202020204" pitchFamily="34" charset="0"/>
              <a:cs typeface="Arial" panose="020B0604020202020204" pitchFamily="34" charset="0"/>
            </a:endParaRPr>
          </a:p>
          <a:p>
            <a:pPr marL="0" indent="0">
              <a:buNone/>
            </a:pPr>
            <a:endParaRPr lang="sv-SE" sz="1800" dirty="0">
              <a:solidFill>
                <a:schemeClr val="accent1">
                  <a:lumMod val="75000"/>
                </a:schemeClr>
              </a:solidFill>
              <a:latin typeface="Arial" panose="020B0604020202020204" pitchFamily="34" charset="0"/>
              <a:cs typeface="Arial" panose="020B0604020202020204" pitchFamily="34" charset="0"/>
            </a:endParaRPr>
          </a:p>
        </p:txBody>
      </p:sp>
      <p:sp>
        <p:nvSpPr>
          <p:cNvPr id="9" name="Platshållare för bildnummer 8"/>
          <p:cNvSpPr>
            <a:spLocks noGrp="1"/>
          </p:cNvSpPr>
          <p:nvPr>
            <p:ph type="sldNum" sz="quarter" idx="12"/>
          </p:nvPr>
        </p:nvSpPr>
        <p:spPr/>
        <p:txBody>
          <a:bodyPr/>
          <a:lstStyle/>
          <a:p>
            <a:fld id="{27F9757E-9B39-4A68-B65A-1A5A09F9FBAC}" type="slidenum">
              <a:rPr lang="sv-SE" smtClean="0"/>
              <a:t>21</a:t>
            </a:fld>
            <a:endParaRPr lang="sv-SE"/>
          </a:p>
        </p:txBody>
      </p:sp>
      <p:sp>
        <p:nvSpPr>
          <p:cNvPr id="15" name="Rubrik 14"/>
          <p:cNvSpPr>
            <a:spLocks noGrp="1"/>
          </p:cNvSpPr>
          <p:nvPr>
            <p:ph type="title"/>
          </p:nvPr>
        </p:nvSpPr>
        <p:spPr>
          <a:xfrm>
            <a:off x="552073" y="260648"/>
            <a:ext cx="8229600" cy="778098"/>
          </a:xfrm>
        </p:spPr>
        <p:txBody>
          <a:bodyPr>
            <a:normAutofit fontScale="90000"/>
          </a:bodyPr>
          <a:lstStyle/>
          <a:p>
            <a:pPr lvl="0" algn="ctr"/>
            <a:br>
              <a:rPr lang="sv-SE" sz="3600" b="1" kern="0" dirty="0">
                <a:solidFill>
                  <a:schemeClr val="accent1">
                    <a:lumMod val="75000"/>
                  </a:schemeClr>
                </a:solidFill>
                <a:latin typeface="Arial" panose="020B0604020202020204" pitchFamily="34" charset="0"/>
                <a:cs typeface="Arial" panose="020B0604020202020204" pitchFamily="34" charset="0"/>
              </a:rPr>
            </a:br>
            <a:r>
              <a:rPr lang="sv-SE" sz="3600" dirty="0">
                <a:solidFill>
                  <a:srgbClr val="0070C0"/>
                </a:solidFill>
                <a:latin typeface="+mn-lt"/>
                <a:cs typeface="Arial" panose="020B0604020202020204" pitchFamily="34" charset="0"/>
              </a:rPr>
              <a:t>Upphandling</a:t>
            </a:r>
            <a:br>
              <a:rPr lang="sv-SE" sz="4400" kern="0" dirty="0">
                <a:solidFill>
                  <a:srgbClr val="0070C0"/>
                </a:solidFill>
                <a:latin typeface="Arial" panose="020B0604020202020204" pitchFamily="34" charset="0"/>
                <a:cs typeface="Arial" panose="020B0604020202020204" pitchFamily="34" charset="0"/>
              </a:rPr>
            </a:br>
            <a:endParaRPr lang="sv-SE"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240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bildnummer 8"/>
          <p:cNvSpPr>
            <a:spLocks noGrp="1"/>
          </p:cNvSpPr>
          <p:nvPr>
            <p:ph type="sldNum" sz="quarter" idx="12"/>
          </p:nvPr>
        </p:nvSpPr>
        <p:spPr/>
        <p:txBody>
          <a:bodyPr/>
          <a:lstStyle/>
          <a:p>
            <a:fld id="{27F9757E-9B39-4A68-B65A-1A5A09F9FBAC}" type="slidenum">
              <a:rPr lang="sv-SE" smtClean="0">
                <a:solidFill>
                  <a:prstClr val="black">
                    <a:tint val="75000"/>
                  </a:prstClr>
                </a:solidFill>
              </a:rPr>
              <a:pPr/>
              <a:t>22</a:t>
            </a:fld>
            <a:endParaRPr lang="sv-SE">
              <a:solidFill>
                <a:prstClr val="black">
                  <a:tint val="75000"/>
                </a:prstClr>
              </a:solidFill>
            </a:endParaRPr>
          </a:p>
        </p:txBody>
      </p:sp>
      <p:sp>
        <p:nvSpPr>
          <p:cNvPr id="15" name="Rubrik 14"/>
          <p:cNvSpPr>
            <a:spLocks noGrp="1"/>
          </p:cNvSpPr>
          <p:nvPr>
            <p:ph type="title"/>
          </p:nvPr>
        </p:nvSpPr>
        <p:spPr>
          <a:xfrm>
            <a:off x="285750" y="332656"/>
            <a:ext cx="7598618" cy="778098"/>
          </a:xfrm>
        </p:spPr>
        <p:txBody>
          <a:bodyPr>
            <a:normAutofit fontScale="90000"/>
          </a:bodyPr>
          <a:lstStyle/>
          <a:p>
            <a:pPr algn="ctr"/>
            <a:br>
              <a:rPr lang="sv-SE" sz="3600" b="1" kern="0" dirty="0">
                <a:solidFill>
                  <a:schemeClr val="accent1">
                    <a:lumMod val="75000"/>
                  </a:schemeClr>
                </a:solidFill>
                <a:latin typeface="Arial" panose="020B0604020202020204" pitchFamily="34" charset="0"/>
                <a:cs typeface="Arial" panose="020B0604020202020204" pitchFamily="34" charset="0"/>
              </a:rPr>
            </a:br>
            <a:br>
              <a:rPr lang="sv-SE" sz="3600" b="1" kern="0" dirty="0">
                <a:solidFill>
                  <a:schemeClr val="accent1">
                    <a:lumMod val="75000"/>
                  </a:schemeClr>
                </a:solidFill>
                <a:latin typeface="Arial" panose="020B0604020202020204" pitchFamily="34" charset="0"/>
                <a:cs typeface="Arial" panose="020B0604020202020204" pitchFamily="34" charset="0"/>
              </a:rPr>
            </a:br>
            <a:br>
              <a:rPr lang="sv-SE" sz="3600" b="1" kern="0" dirty="0">
                <a:solidFill>
                  <a:schemeClr val="accent1">
                    <a:lumMod val="75000"/>
                  </a:schemeClr>
                </a:solidFill>
                <a:latin typeface="Arial" panose="020B0604020202020204" pitchFamily="34" charset="0"/>
                <a:cs typeface="Arial" panose="020B0604020202020204" pitchFamily="34" charset="0"/>
              </a:rPr>
            </a:br>
            <a:r>
              <a:rPr lang="sv-SE" sz="3600" dirty="0">
                <a:solidFill>
                  <a:srgbClr val="0070C0"/>
                </a:solidFill>
                <a:latin typeface="+mn-lt"/>
                <a:cs typeface="Arial" panose="020B0604020202020204" pitchFamily="34" charset="0"/>
              </a:rPr>
              <a:t>Upphandling i samverkansprojekt</a:t>
            </a:r>
            <a:br>
              <a:rPr lang="sv-SE" dirty="0">
                <a:solidFill>
                  <a:srgbClr val="0070C0"/>
                </a:solidFill>
                <a:cs typeface="Arial" panose="020B0604020202020204" pitchFamily="34" charset="0"/>
              </a:rPr>
            </a:br>
            <a:br>
              <a:rPr lang="sv-SE" sz="4400" kern="0" dirty="0">
                <a:solidFill>
                  <a:srgbClr val="0070C0"/>
                </a:solidFill>
                <a:latin typeface="Arial" panose="020B0604020202020204" pitchFamily="34" charset="0"/>
                <a:cs typeface="Arial" panose="020B0604020202020204" pitchFamily="34" charset="0"/>
              </a:rPr>
            </a:br>
            <a:br>
              <a:rPr lang="sv-SE" sz="4400" kern="0" dirty="0">
                <a:solidFill>
                  <a:srgbClr val="0070C0"/>
                </a:solidFill>
                <a:latin typeface="Arial" panose="020B0604020202020204" pitchFamily="34" charset="0"/>
                <a:cs typeface="Arial" panose="020B0604020202020204" pitchFamily="34" charset="0"/>
              </a:rPr>
            </a:br>
            <a:endParaRPr lang="sv-SE" sz="2200" dirty="0">
              <a:solidFill>
                <a:schemeClr val="tx1"/>
              </a:solidFill>
              <a:latin typeface="+mn-lt"/>
              <a:cs typeface="Arial" panose="020B0604020202020204" pitchFamily="34" charset="0"/>
            </a:endParaRPr>
          </a:p>
        </p:txBody>
      </p:sp>
      <p:sp>
        <p:nvSpPr>
          <p:cNvPr id="2" name="textruta 1"/>
          <p:cNvSpPr txBox="1"/>
          <p:nvPr/>
        </p:nvSpPr>
        <p:spPr>
          <a:xfrm>
            <a:off x="971600" y="1412776"/>
            <a:ext cx="6912768" cy="3847207"/>
          </a:xfrm>
          <a:prstGeom prst="rect">
            <a:avLst/>
          </a:prstGeom>
          <a:noFill/>
        </p:spPr>
        <p:txBody>
          <a:bodyPr wrap="square" rtlCol="0">
            <a:spAutoFit/>
          </a:bodyPr>
          <a:lstStyle/>
          <a:p>
            <a:r>
              <a:rPr lang="sv-SE" dirty="0"/>
              <a:t>Vid upphandling och köp i projekt beräknas direktupphandlingsbeloppet i LOU (15 kap 3  LOU och LUF) samman för samtliga parter i projektet. </a:t>
            </a:r>
          </a:p>
          <a:p>
            <a:endParaRPr lang="sv-SE" dirty="0"/>
          </a:p>
          <a:p>
            <a:r>
              <a:rPr lang="sv-SE" dirty="0"/>
              <a:t>Om projektägaren är offentlig, gäller Lagen om offentlig upphandling för den medsökande, även om medsökande är ett privat företag.</a:t>
            </a:r>
          </a:p>
          <a:p>
            <a:endParaRPr lang="sv-SE" dirty="0">
              <a:cs typeface="Arial" panose="020B0604020202020204" pitchFamily="34" charset="0"/>
            </a:endParaRPr>
          </a:p>
          <a:p>
            <a:r>
              <a:rPr lang="sv-SE" sz="2000" dirty="0">
                <a:solidFill>
                  <a:srgbClr val="FF0000"/>
                </a:solidFill>
                <a:cs typeface="Arial" panose="020B0604020202020204" pitchFamily="34" charset="0"/>
              </a:rPr>
              <a:t>Exempel </a:t>
            </a:r>
          </a:p>
          <a:p>
            <a:r>
              <a:rPr lang="sv-SE" sz="2000" dirty="0">
                <a:solidFill>
                  <a:srgbClr val="FF0000"/>
                </a:solidFill>
              </a:rPr>
              <a:t>Sökande köper marknadsföringstjänster från reklam byrå X för 70 000 kr, medsökande1,  60 000, medsökande 2, 150 000, medsökande 3, 140 000, medsökande 4, 150 000</a:t>
            </a:r>
          </a:p>
          <a:p>
            <a:r>
              <a:rPr lang="sv-SE" sz="2000" dirty="0">
                <a:solidFill>
                  <a:srgbClr val="FF0000"/>
                </a:solidFill>
                <a:cs typeface="Arial" panose="020B0604020202020204" pitchFamily="34" charset="0"/>
              </a:rPr>
              <a:t>Summa = 570 000 kr </a:t>
            </a:r>
          </a:p>
          <a:p>
            <a:r>
              <a:rPr lang="sv-SE" dirty="0">
                <a:solidFill>
                  <a:srgbClr val="FF0000"/>
                </a:solidFill>
                <a:cs typeface="Arial" panose="020B0604020202020204" pitchFamily="34" charset="0"/>
              </a:rPr>
              <a:t>Direktupphandlingsgräns = 534 890 </a:t>
            </a:r>
          </a:p>
          <a:p>
            <a:endParaRPr lang="sv-SE" dirty="0"/>
          </a:p>
        </p:txBody>
      </p:sp>
    </p:spTree>
    <p:extLst>
      <p:ext uri="{BB962C8B-B14F-4D97-AF65-F5344CB8AC3E}">
        <p14:creationId xmlns:p14="http://schemas.microsoft.com/office/powerpoint/2010/main" val="4004317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latshållare för innehåll 15"/>
          <p:cNvSpPr>
            <a:spLocks noGrp="1"/>
          </p:cNvSpPr>
          <p:nvPr>
            <p:ph idx="1"/>
          </p:nvPr>
        </p:nvSpPr>
        <p:spPr>
          <a:xfrm>
            <a:off x="395536" y="1556792"/>
            <a:ext cx="8280920" cy="2512870"/>
          </a:xfrm>
        </p:spPr>
        <p:txBody>
          <a:bodyPr>
            <a:normAutofit/>
          </a:bodyPr>
          <a:lstStyle/>
          <a:p>
            <a:pPr>
              <a:buFont typeface="Wingdings" panose="05000000000000000000" pitchFamily="2" charset="2"/>
              <a:buChar char="ü"/>
            </a:pPr>
            <a:r>
              <a:rPr lang="sv-SE" sz="1600" dirty="0">
                <a:cs typeface="Arial" panose="020B0604020202020204" pitchFamily="34" charset="0"/>
              </a:rPr>
              <a:t>Varor, tjänster och byggentreprenader </a:t>
            </a:r>
          </a:p>
          <a:p>
            <a:pPr>
              <a:buFont typeface="Wingdings" panose="05000000000000000000" pitchFamily="2" charset="2"/>
              <a:buChar char="ü"/>
            </a:pPr>
            <a:r>
              <a:rPr lang="sv-SE" sz="1600" dirty="0">
                <a:cs typeface="Arial" panose="020B0604020202020204" pitchFamily="34" charset="0"/>
              </a:rPr>
              <a:t>Köp, hyra eller leasing </a:t>
            </a:r>
          </a:p>
          <a:p>
            <a:pPr>
              <a:buFont typeface="Wingdings" panose="05000000000000000000" pitchFamily="2" charset="2"/>
              <a:buChar char="ü"/>
            </a:pPr>
            <a:endParaRPr lang="sv-SE" sz="1600" dirty="0">
              <a:cs typeface="Arial" panose="020B0604020202020204" pitchFamily="34" charset="0"/>
            </a:endParaRPr>
          </a:p>
          <a:p>
            <a:pPr marL="0" indent="0">
              <a:buNone/>
            </a:pPr>
            <a:r>
              <a:rPr lang="sv-SE" sz="2000" dirty="0">
                <a:solidFill>
                  <a:srgbClr val="0070C0"/>
                </a:solidFill>
                <a:cs typeface="Arial" panose="020B0604020202020204" pitchFamily="34" charset="0"/>
              </a:rPr>
              <a:t>Belopp </a:t>
            </a:r>
          </a:p>
          <a:p>
            <a:pPr>
              <a:buFont typeface="Wingdings" panose="05000000000000000000" pitchFamily="2" charset="2"/>
              <a:buChar char="ü"/>
            </a:pPr>
            <a:r>
              <a:rPr lang="sv-SE" sz="1600" dirty="0">
                <a:cs typeface="Arial" panose="020B0604020202020204" pitchFamily="34" charset="0"/>
              </a:rPr>
              <a:t>Direktupphandlingsgräns = 534 890 </a:t>
            </a:r>
          </a:p>
          <a:p>
            <a:pPr marL="704850" lvl="2" indent="-361950">
              <a:buFont typeface="Wingdings" panose="05000000000000000000" pitchFamily="2" charset="2"/>
              <a:buChar char="ü"/>
            </a:pPr>
            <a:r>
              <a:rPr lang="sv-SE" sz="1600" dirty="0">
                <a:cs typeface="Arial" panose="020B0604020202020204" pitchFamily="34" charset="0"/>
              </a:rPr>
              <a:t> Kostnad = &lt; 100 000</a:t>
            </a:r>
          </a:p>
          <a:p>
            <a:pPr>
              <a:buFont typeface="Wingdings" panose="05000000000000000000" pitchFamily="2" charset="2"/>
              <a:buChar char="ü"/>
            </a:pPr>
            <a:r>
              <a:rPr lang="sv-SE" sz="1600" dirty="0">
                <a:cs typeface="Arial" panose="020B0604020202020204" pitchFamily="34" charset="0"/>
              </a:rPr>
              <a:t>Tröskelvärden – ca 1,2 </a:t>
            </a:r>
            <a:r>
              <a:rPr lang="sv-SE" sz="1600" dirty="0" err="1">
                <a:cs typeface="Arial" panose="020B0604020202020204" pitchFamily="34" charset="0"/>
              </a:rPr>
              <a:t>resp</a:t>
            </a:r>
            <a:r>
              <a:rPr lang="sv-SE" sz="1600" dirty="0">
                <a:cs typeface="Arial" panose="020B0604020202020204" pitchFamily="34" charset="0"/>
              </a:rPr>
              <a:t> 1,7 mkr </a:t>
            </a:r>
          </a:p>
          <a:p>
            <a:pPr marL="0" indent="0">
              <a:buNone/>
            </a:pPr>
            <a:endParaRPr lang="sv-SE" sz="2000" dirty="0">
              <a:latin typeface="Arial" panose="020B0604020202020204" pitchFamily="34" charset="0"/>
              <a:cs typeface="Arial" panose="020B0604020202020204" pitchFamily="34" charset="0"/>
            </a:endParaRPr>
          </a:p>
          <a:p>
            <a:pPr marL="0" indent="0">
              <a:buNone/>
            </a:pPr>
            <a:endParaRPr lang="sv-SE" sz="2800" b="1" dirty="0"/>
          </a:p>
          <a:p>
            <a:pPr marL="0" indent="0">
              <a:buNone/>
            </a:pPr>
            <a:endParaRPr lang="sv-SE" dirty="0">
              <a:solidFill>
                <a:schemeClr val="accent1">
                  <a:lumMod val="75000"/>
                </a:schemeClr>
              </a:solidFill>
            </a:endParaRPr>
          </a:p>
        </p:txBody>
      </p:sp>
      <p:sp>
        <p:nvSpPr>
          <p:cNvPr id="9" name="Platshållare för bildnummer 8"/>
          <p:cNvSpPr>
            <a:spLocks noGrp="1"/>
          </p:cNvSpPr>
          <p:nvPr>
            <p:ph type="sldNum" sz="quarter" idx="12"/>
          </p:nvPr>
        </p:nvSpPr>
        <p:spPr/>
        <p:txBody>
          <a:bodyPr/>
          <a:lstStyle/>
          <a:p>
            <a:fld id="{27F9757E-9B39-4A68-B65A-1A5A09F9FBAC}" type="slidenum">
              <a:rPr lang="sv-SE" smtClean="0"/>
              <a:t>23</a:t>
            </a:fld>
            <a:endParaRPr lang="sv-SE"/>
          </a:p>
        </p:txBody>
      </p:sp>
      <p:sp>
        <p:nvSpPr>
          <p:cNvPr id="15" name="Rubrik 14"/>
          <p:cNvSpPr>
            <a:spLocks noGrp="1"/>
          </p:cNvSpPr>
          <p:nvPr>
            <p:ph type="title"/>
          </p:nvPr>
        </p:nvSpPr>
        <p:spPr>
          <a:xfrm>
            <a:off x="552073" y="260648"/>
            <a:ext cx="5532095" cy="778098"/>
          </a:xfrm>
        </p:spPr>
        <p:txBody>
          <a:bodyPr>
            <a:normAutofit fontScale="90000"/>
          </a:bodyPr>
          <a:lstStyle/>
          <a:p>
            <a:pPr algn="ctr"/>
            <a:br>
              <a:rPr lang="sv-SE" sz="3600" b="1" kern="0" dirty="0">
                <a:solidFill>
                  <a:schemeClr val="accent1">
                    <a:lumMod val="75000"/>
                  </a:schemeClr>
                </a:solidFill>
                <a:latin typeface="Arial" panose="020B0604020202020204" pitchFamily="34" charset="0"/>
                <a:cs typeface="Arial" panose="020B0604020202020204" pitchFamily="34" charset="0"/>
              </a:rPr>
            </a:br>
            <a:br>
              <a:rPr lang="sv-SE" sz="3600" b="1" kern="0" dirty="0">
                <a:solidFill>
                  <a:schemeClr val="accent1">
                    <a:lumMod val="75000"/>
                  </a:schemeClr>
                </a:solidFill>
                <a:latin typeface="Arial" panose="020B0604020202020204" pitchFamily="34" charset="0"/>
                <a:cs typeface="Arial" panose="020B0604020202020204" pitchFamily="34" charset="0"/>
              </a:rPr>
            </a:br>
            <a:br>
              <a:rPr lang="sv-SE" sz="3600" b="1" kern="0" dirty="0">
                <a:solidFill>
                  <a:schemeClr val="accent1">
                    <a:lumMod val="75000"/>
                  </a:schemeClr>
                </a:solidFill>
                <a:latin typeface="Arial" panose="020B0604020202020204" pitchFamily="34" charset="0"/>
                <a:cs typeface="Arial" panose="020B0604020202020204" pitchFamily="34" charset="0"/>
              </a:rPr>
            </a:br>
            <a:r>
              <a:rPr lang="sv-SE" sz="3600" dirty="0">
                <a:solidFill>
                  <a:srgbClr val="0070C0"/>
                </a:solidFill>
                <a:latin typeface="+mn-lt"/>
                <a:cs typeface="Arial" panose="020B0604020202020204" pitchFamily="34" charset="0"/>
              </a:rPr>
              <a:t>Vad ska upphandlas? </a:t>
            </a:r>
            <a:br>
              <a:rPr lang="sv-SE" dirty="0">
                <a:solidFill>
                  <a:srgbClr val="0070C0"/>
                </a:solidFill>
                <a:cs typeface="Arial" panose="020B0604020202020204" pitchFamily="34" charset="0"/>
              </a:rPr>
            </a:br>
            <a:br>
              <a:rPr lang="sv-SE" sz="4400" kern="0" dirty="0">
                <a:solidFill>
                  <a:srgbClr val="0070C0"/>
                </a:solidFill>
                <a:latin typeface="Arial" panose="020B0604020202020204" pitchFamily="34" charset="0"/>
                <a:cs typeface="Arial" panose="020B0604020202020204" pitchFamily="34" charset="0"/>
              </a:rPr>
            </a:br>
            <a:endParaRPr lang="sv-SE" sz="4400" dirty="0">
              <a:solidFill>
                <a:srgbClr val="0070C0"/>
              </a:solidFill>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365" y="4221088"/>
            <a:ext cx="7820025"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053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latshållare för innehåll 15"/>
          <p:cNvSpPr>
            <a:spLocks noGrp="1"/>
          </p:cNvSpPr>
          <p:nvPr>
            <p:ph idx="1"/>
          </p:nvPr>
        </p:nvSpPr>
        <p:spPr>
          <a:xfrm>
            <a:off x="1259632" y="1268760"/>
            <a:ext cx="5760640" cy="4099625"/>
          </a:xfrm>
        </p:spPr>
        <p:txBody>
          <a:bodyPr>
            <a:normAutofit/>
          </a:bodyPr>
          <a:lstStyle/>
          <a:p>
            <a:pPr marL="0" indent="0">
              <a:buNone/>
            </a:pPr>
            <a:endParaRPr lang="sv-SE" sz="2000" dirty="0">
              <a:latin typeface="Arial" panose="020B0604020202020204" pitchFamily="34" charset="0"/>
              <a:cs typeface="Arial" panose="020B0604020202020204" pitchFamily="34" charset="0"/>
            </a:endParaRPr>
          </a:p>
          <a:p>
            <a:pPr>
              <a:buFont typeface="Wingdings" panose="05000000000000000000" pitchFamily="2" charset="2"/>
              <a:buChar char="ü"/>
            </a:pPr>
            <a:r>
              <a:rPr lang="sv-SE" sz="2000" dirty="0">
                <a:latin typeface="Arial" panose="020B0604020202020204" pitchFamily="34" charset="0"/>
                <a:cs typeface="Arial" panose="020B0604020202020204" pitchFamily="34" charset="0"/>
              </a:rPr>
              <a:t>Förfrågningsunderlaget som ni använde när ni upphandlade</a:t>
            </a:r>
          </a:p>
          <a:p>
            <a:pPr>
              <a:buFont typeface="Wingdings" panose="05000000000000000000" pitchFamily="2" charset="2"/>
              <a:buChar char="ü"/>
            </a:pPr>
            <a:r>
              <a:rPr lang="sv-SE" sz="2000" dirty="0">
                <a:latin typeface="Arial" panose="020B0604020202020204" pitchFamily="34" charset="0"/>
                <a:cs typeface="Arial" panose="020B0604020202020204" pitchFamily="34" charset="0"/>
              </a:rPr>
              <a:t>Annonsen</a:t>
            </a:r>
          </a:p>
          <a:p>
            <a:pPr>
              <a:buFont typeface="Wingdings" panose="05000000000000000000" pitchFamily="2" charset="2"/>
              <a:buChar char="ü"/>
            </a:pPr>
            <a:r>
              <a:rPr lang="sv-SE" sz="2000" dirty="0">
                <a:latin typeface="Arial" panose="020B0604020202020204" pitchFamily="34" charset="0"/>
                <a:cs typeface="Arial" panose="020B0604020202020204" pitchFamily="34" charset="0"/>
              </a:rPr>
              <a:t>Inkomna anbud</a:t>
            </a:r>
          </a:p>
          <a:p>
            <a:pPr>
              <a:buFont typeface="Wingdings" panose="05000000000000000000" pitchFamily="2" charset="2"/>
              <a:buChar char="ü"/>
            </a:pPr>
            <a:r>
              <a:rPr lang="sv-SE" sz="2000" dirty="0">
                <a:latin typeface="Arial" panose="020B0604020202020204" pitchFamily="34" charset="0"/>
                <a:cs typeface="Arial" panose="020B0604020202020204" pitchFamily="34" charset="0"/>
              </a:rPr>
              <a:t>Avtalet</a:t>
            </a:r>
          </a:p>
          <a:p>
            <a:pPr>
              <a:buFont typeface="Wingdings" panose="05000000000000000000" pitchFamily="2" charset="2"/>
              <a:buChar char="Ø"/>
            </a:pPr>
            <a:endParaRPr lang="sv-SE" sz="2000" dirty="0">
              <a:solidFill>
                <a:schemeClr val="accent1">
                  <a:lumMod val="75000"/>
                </a:schemeClr>
              </a:solidFill>
              <a:latin typeface="Arial" panose="020B0604020202020204" pitchFamily="34" charset="0"/>
              <a:cs typeface="Arial" panose="020B0604020202020204" pitchFamily="34" charset="0"/>
            </a:endParaRPr>
          </a:p>
        </p:txBody>
      </p:sp>
      <p:sp>
        <p:nvSpPr>
          <p:cNvPr id="9" name="Platshållare för bildnummer 8"/>
          <p:cNvSpPr>
            <a:spLocks noGrp="1"/>
          </p:cNvSpPr>
          <p:nvPr>
            <p:ph type="sldNum" sz="quarter" idx="12"/>
          </p:nvPr>
        </p:nvSpPr>
        <p:spPr/>
        <p:txBody>
          <a:bodyPr/>
          <a:lstStyle/>
          <a:p>
            <a:fld id="{27F9757E-9B39-4A68-B65A-1A5A09F9FBAC}" type="slidenum">
              <a:rPr lang="sv-SE" smtClean="0"/>
              <a:t>24</a:t>
            </a:fld>
            <a:endParaRPr lang="sv-SE"/>
          </a:p>
        </p:txBody>
      </p:sp>
      <p:sp>
        <p:nvSpPr>
          <p:cNvPr id="15" name="Rubrik 14"/>
          <p:cNvSpPr>
            <a:spLocks noGrp="1"/>
          </p:cNvSpPr>
          <p:nvPr>
            <p:ph type="title"/>
          </p:nvPr>
        </p:nvSpPr>
        <p:spPr>
          <a:xfrm>
            <a:off x="552073" y="260648"/>
            <a:ext cx="8229600" cy="778098"/>
          </a:xfrm>
        </p:spPr>
        <p:txBody>
          <a:bodyPr>
            <a:normAutofit fontScale="90000"/>
          </a:bodyPr>
          <a:lstStyle/>
          <a:p>
            <a:pPr algn="ctr"/>
            <a:br>
              <a:rPr lang="sv-SE" sz="3600" b="1" kern="0" dirty="0">
                <a:solidFill>
                  <a:schemeClr val="accent1">
                    <a:lumMod val="75000"/>
                  </a:schemeClr>
                </a:solidFill>
                <a:latin typeface="Arial" panose="020B0604020202020204" pitchFamily="34" charset="0"/>
                <a:cs typeface="Arial" panose="020B0604020202020204" pitchFamily="34" charset="0"/>
              </a:rPr>
            </a:br>
            <a:br>
              <a:rPr lang="sv-SE" sz="3600" b="1" kern="0" dirty="0">
                <a:solidFill>
                  <a:schemeClr val="accent1">
                    <a:lumMod val="75000"/>
                  </a:schemeClr>
                </a:solidFill>
                <a:latin typeface="Arial" panose="020B0604020202020204" pitchFamily="34" charset="0"/>
                <a:cs typeface="Arial" panose="020B0604020202020204" pitchFamily="34" charset="0"/>
              </a:rPr>
            </a:br>
            <a:br>
              <a:rPr lang="sv-SE" sz="3600" b="1" kern="0" dirty="0">
                <a:solidFill>
                  <a:schemeClr val="accent1">
                    <a:lumMod val="75000"/>
                  </a:schemeClr>
                </a:solidFill>
                <a:latin typeface="Arial" panose="020B0604020202020204" pitchFamily="34" charset="0"/>
                <a:cs typeface="Arial" panose="020B0604020202020204" pitchFamily="34" charset="0"/>
              </a:rPr>
            </a:br>
            <a:r>
              <a:rPr lang="sv-SE" sz="3600" dirty="0">
                <a:solidFill>
                  <a:srgbClr val="0070C0"/>
                </a:solidFill>
                <a:latin typeface="+mn-lt"/>
                <a:cs typeface="Arial" panose="020B0604020202020204" pitchFamily="34" charset="0"/>
              </a:rPr>
              <a:t>Skickas in med ansökan om utbetalning</a:t>
            </a:r>
            <a:br>
              <a:rPr lang="sv-SE" dirty="0">
                <a:solidFill>
                  <a:srgbClr val="0070C0"/>
                </a:solidFill>
                <a:latin typeface="Arial" panose="020B0604020202020204" pitchFamily="34" charset="0"/>
                <a:cs typeface="Arial" panose="020B0604020202020204" pitchFamily="34" charset="0"/>
              </a:rPr>
            </a:br>
            <a:endParaRPr lang="sv-SE"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835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tshållare för innehåll 2"/>
          <p:cNvSpPr>
            <a:spLocks noGrp="1"/>
          </p:cNvSpPr>
          <p:nvPr>
            <p:ph idx="1"/>
          </p:nvPr>
        </p:nvSpPr>
        <p:spPr>
          <a:xfrm>
            <a:off x="628650" y="1283914"/>
            <a:ext cx="5544616" cy="2736303"/>
          </a:xfrm>
        </p:spPr>
        <p:txBody>
          <a:bodyPr>
            <a:normAutofit/>
          </a:bodyPr>
          <a:lstStyle/>
          <a:p>
            <a:pPr>
              <a:buFont typeface="Wingdings" panose="05000000000000000000" pitchFamily="2" charset="2"/>
              <a:buChar char="ü"/>
            </a:pPr>
            <a:r>
              <a:rPr lang="sv-SE" altLang="sv-SE" sz="2000" dirty="0">
                <a:cs typeface="Arial" panose="020B0604020202020204" pitchFamily="34" charset="0"/>
              </a:rPr>
              <a:t> Affärsmässiga villkor ska tillämpas vid köp av varor och tjänster. Det innebär att kostnadseffektivitet ska uppnås.</a:t>
            </a:r>
          </a:p>
          <a:p>
            <a:pPr>
              <a:buFont typeface="Wingdings" panose="05000000000000000000" pitchFamily="2" charset="2"/>
              <a:buChar char="ü"/>
            </a:pPr>
            <a:r>
              <a:rPr lang="sv-SE" altLang="sv-SE" sz="2000" dirty="0">
                <a:cs typeface="Arial" panose="020B0604020202020204" pitchFamily="34" charset="0"/>
              </a:rPr>
              <a:t> Ska agera på ett affärsmässigt sätt, detta innebär att inköp för projektets genomförande ska utsättas för konkurrens.</a:t>
            </a:r>
          </a:p>
          <a:p>
            <a:pPr>
              <a:buFont typeface="Wingdings" panose="05000000000000000000" pitchFamily="2" charset="2"/>
              <a:buChar char="ü"/>
            </a:pPr>
            <a:r>
              <a:rPr lang="sv-SE" altLang="sv-SE" sz="2000" dirty="0">
                <a:cs typeface="Arial" panose="020B0604020202020204" pitchFamily="34" charset="0"/>
              </a:rPr>
              <a:t> Stödmottagaren ska kunna styrka de olika stegen i förfarandet och underlaget ska kunna uppvisas. </a:t>
            </a:r>
          </a:p>
          <a:p>
            <a:pPr marL="0" indent="0">
              <a:buNone/>
              <a:defRPr/>
            </a:pPr>
            <a:endParaRPr lang="sv-SE" sz="1800" dirty="0">
              <a:solidFill>
                <a:schemeClr val="accent6"/>
              </a:solidFill>
              <a:ea typeface="+mj-ea"/>
              <a:cs typeface="+mj-cs"/>
            </a:endParaRPr>
          </a:p>
        </p:txBody>
      </p:sp>
      <p:sp>
        <p:nvSpPr>
          <p:cNvPr id="3" name="Rubrik 2"/>
          <p:cNvSpPr>
            <a:spLocks noGrp="1"/>
          </p:cNvSpPr>
          <p:nvPr>
            <p:ph type="title"/>
          </p:nvPr>
        </p:nvSpPr>
        <p:spPr>
          <a:xfrm>
            <a:off x="628650" y="365127"/>
            <a:ext cx="7255718" cy="903634"/>
          </a:xfrm>
        </p:spPr>
        <p:txBody>
          <a:bodyPr>
            <a:normAutofit/>
          </a:bodyPr>
          <a:lstStyle/>
          <a:p>
            <a:pPr marL="361950" indent="-361950"/>
            <a:r>
              <a:rPr lang="sv-SE" altLang="sv-SE" sz="3200" dirty="0">
                <a:solidFill>
                  <a:srgbClr val="0070C0"/>
                </a:solidFill>
                <a:latin typeface="+mn-lt"/>
                <a:cs typeface="Arial" panose="020B0604020202020204" pitchFamily="34" charset="0"/>
              </a:rPr>
              <a:t>Stödmottagare som inte omfattas av LOU</a:t>
            </a:r>
            <a:endParaRPr lang="nb-NO" altLang="sv-SE" sz="3200" dirty="0">
              <a:solidFill>
                <a:srgbClr val="0070C0"/>
              </a:solidFill>
              <a:latin typeface="+mn-lt"/>
              <a:cs typeface="Arial" panose="020B0604020202020204" pitchFamily="34" charset="0"/>
            </a:endParaRPr>
          </a:p>
        </p:txBody>
      </p:sp>
    </p:spTree>
    <p:extLst>
      <p:ext uri="{BB962C8B-B14F-4D97-AF65-F5344CB8AC3E}">
        <p14:creationId xmlns:p14="http://schemas.microsoft.com/office/powerpoint/2010/main" val="125944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bildnummer 8"/>
          <p:cNvSpPr>
            <a:spLocks noGrp="1"/>
          </p:cNvSpPr>
          <p:nvPr>
            <p:ph type="sldNum" sz="quarter" idx="12"/>
          </p:nvPr>
        </p:nvSpPr>
        <p:spPr/>
        <p:txBody>
          <a:bodyPr/>
          <a:lstStyle/>
          <a:p>
            <a:fld id="{27F9757E-9B39-4A68-B65A-1A5A09F9FBAC}" type="slidenum">
              <a:rPr lang="sv-SE" smtClean="0"/>
              <a:t>26</a:t>
            </a:fld>
            <a:endParaRPr lang="sv-SE"/>
          </a:p>
        </p:txBody>
      </p:sp>
      <p:sp>
        <p:nvSpPr>
          <p:cNvPr id="15" name="Rubrik 14"/>
          <p:cNvSpPr>
            <a:spLocks noGrp="1"/>
          </p:cNvSpPr>
          <p:nvPr>
            <p:ph type="title"/>
          </p:nvPr>
        </p:nvSpPr>
        <p:spPr>
          <a:xfrm>
            <a:off x="539552" y="2492896"/>
            <a:ext cx="8229600" cy="778098"/>
          </a:xfrm>
        </p:spPr>
        <p:txBody>
          <a:bodyPr>
            <a:normAutofit fontScale="90000"/>
          </a:bodyPr>
          <a:lstStyle/>
          <a:p>
            <a:pPr lvl="0"/>
            <a:br>
              <a:rPr lang="sv-SE" sz="3600" b="1" kern="0" dirty="0">
                <a:solidFill>
                  <a:schemeClr val="accent1">
                    <a:lumMod val="75000"/>
                  </a:schemeClr>
                </a:solidFill>
                <a:latin typeface="Arial" panose="020B0604020202020204" pitchFamily="34" charset="0"/>
                <a:cs typeface="Arial" panose="020B0604020202020204" pitchFamily="34" charset="0"/>
              </a:rPr>
            </a:br>
            <a:r>
              <a:rPr lang="sv-SE" sz="3600" b="1" kern="0" dirty="0">
                <a:solidFill>
                  <a:schemeClr val="accent1">
                    <a:lumMod val="75000"/>
                  </a:schemeClr>
                </a:solidFill>
                <a:latin typeface="Arial" panose="020B0604020202020204" pitchFamily="34" charset="0"/>
                <a:cs typeface="Arial" panose="020B0604020202020204" pitchFamily="34" charset="0"/>
              </a:rPr>
              <a:t>	</a:t>
            </a:r>
            <a:r>
              <a:rPr lang="sv-SE" sz="3600" b="1" kern="0" dirty="0">
                <a:solidFill>
                  <a:schemeClr val="accent1">
                    <a:lumMod val="75000"/>
                  </a:schemeClr>
                </a:solidFill>
                <a:latin typeface="+mn-lt"/>
                <a:cs typeface="Arial" panose="020B0604020202020204" pitchFamily="34" charset="0"/>
              </a:rPr>
              <a:t>4. </a:t>
            </a:r>
            <a:r>
              <a:rPr lang="sv-SE" altLang="sv-SE" sz="3600" dirty="0">
                <a:solidFill>
                  <a:srgbClr val="0070C0"/>
                </a:solidFill>
                <a:latin typeface="Arial" panose="020B0604020202020204" pitchFamily="34" charset="0"/>
                <a:cs typeface="Arial" panose="020B0604020202020204" pitchFamily="34" charset="0"/>
              </a:rPr>
              <a:t>Ansökan om utbetalning</a:t>
            </a:r>
            <a:br>
              <a:rPr lang="sv-SE" kern="0" dirty="0">
                <a:solidFill>
                  <a:srgbClr val="000000"/>
                </a:solidFill>
              </a:rPr>
            </a:br>
            <a:endParaRPr lang="sv-SE" dirty="0"/>
          </a:p>
        </p:txBody>
      </p:sp>
    </p:spTree>
    <p:extLst>
      <p:ext uri="{BB962C8B-B14F-4D97-AF65-F5344CB8AC3E}">
        <p14:creationId xmlns:p14="http://schemas.microsoft.com/office/powerpoint/2010/main" val="1129629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latshållare för innehåll 15"/>
          <p:cNvSpPr>
            <a:spLocks noGrp="1"/>
          </p:cNvSpPr>
          <p:nvPr>
            <p:ph idx="1"/>
          </p:nvPr>
        </p:nvSpPr>
        <p:spPr>
          <a:xfrm>
            <a:off x="457200" y="1196752"/>
            <a:ext cx="8229600" cy="4929411"/>
          </a:xfrm>
        </p:spPr>
        <p:txBody>
          <a:bodyPr/>
          <a:lstStyle/>
          <a:p>
            <a:pPr marL="0" indent="0">
              <a:spcBef>
                <a:spcPts val="0"/>
              </a:spcBef>
              <a:buNone/>
              <a:defRPr/>
            </a:pPr>
            <a:endParaRPr lang="sv-SE" kern="0" dirty="0">
              <a:solidFill>
                <a:schemeClr val="accent1">
                  <a:lumMod val="75000"/>
                </a:schemeClr>
              </a:solidFill>
              <a:latin typeface="Arial" panose="020B0604020202020204" pitchFamily="34" charset="0"/>
              <a:cs typeface="Arial" panose="020B0604020202020204" pitchFamily="34" charset="0"/>
            </a:endParaRPr>
          </a:p>
          <a:p>
            <a:pPr marL="714375" indent="-523875">
              <a:lnSpc>
                <a:spcPct val="80000"/>
              </a:lnSpc>
              <a:buFont typeface="Wingdings" panose="05000000000000000000" pitchFamily="2" charset="2"/>
              <a:buChar char="ü"/>
            </a:pPr>
            <a:r>
              <a:rPr lang="sv-SE" altLang="sv-SE" sz="2000" dirty="0">
                <a:cs typeface="Arial" panose="020B0604020202020204" pitchFamily="34" charset="0"/>
              </a:rPr>
              <a:t>Ifylld ansökan om utbetalning i ”Min ansökan”</a:t>
            </a:r>
          </a:p>
          <a:p>
            <a:pPr marL="714375" indent="-523875">
              <a:lnSpc>
                <a:spcPct val="80000"/>
              </a:lnSpc>
              <a:buFont typeface="Wingdings" panose="05000000000000000000" pitchFamily="2" charset="2"/>
              <a:buChar char="ü"/>
            </a:pPr>
            <a:r>
              <a:rPr lang="sv-SE" altLang="sv-SE" sz="2000" dirty="0">
                <a:cs typeface="Arial" panose="020B0604020202020204" pitchFamily="34" charset="0"/>
              </a:rPr>
              <a:t>Separat bokföring med avstämningsunderlag</a:t>
            </a:r>
          </a:p>
          <a:p>
            <a:pPr marL="714375" indent="-523875">
              <a:lnSpc>
                <a:spcPct val="80000"/>
              </a:lnSpc>
              <a:buFont typeface="Wingdings" panose="05000000000000000000" pitchFamily="2" charset="2"/>
              <a:buChar char="ü"/>
            </a:pPr>
            <a:r>
              <a:rPr lang="sv-SE" altLang="sv-SE" sz="2000" dirty="0">
                <a:cs typeface="Arial" panose="020B0604020202020204" pitchFamily="34" charset="0"/>
              </a:rPr>
              <a:t>Att kostnaderna är stödberättigade</a:t>
            </a:r>
          </a:p>
          <a:p>
            <a:pPr marL="714375" indent="-523875">
              <a:lnSpc>
                <a:spcPct val="80000"/>
              </a:lnSpc>
              <a:buFont typeface="Wingdings" panose="05000000000000000000" pitchFamily="2" charset="2"/>
              <a:buChar char="ü"/>
            </a:pPr>
            <a:r>
              <a:rPr lang="sv-SE" altLang="sv-SE" sz="2000" dirty="0">
                <a:cs typeface="Arial" panose="020B0604020202020204" pitchFamily="34" charset="0"/>
              </a:rPr>
              <a:t>Sammanställning av utbetald medfinansiering</a:t>
            </a:r>
          </a:p>
          <a:p>
            <a:pPr marL="714375" indent="-523875">
              <a:lnSpc>
                <a:spcPct val="80000"/>
              </a:lnSpc>
              <a:buFont typeface="Wingdings" panose="05000000000000000000" pitchFamily="2" charset="2"/>
              <a:buChar char="ü"/>
            </a:pPr>
            <a:r>
              <a:rPr lang="sv-SE" altLang="sv-SE" sz="2000" dirty="0">
                <a:cs typeface="Arial" panose="020B0604020202020204" pitchFamily="34" charset="0"/>
              </a:rPr>
              <a:t>Kopior på upphandlingsunderlag, anställningar, osv.</a:t>
            </a:r>
          </a:p>
          <a:p>
            <a:pPr marL="714375" indent="-523875">
              <a:lnSpc>
                <a:spcPct val="80000"/>
              </a:lnSpc>
              <a:buFont typeface="Wingdings" panose="05000000000000000000" pitchFamily="2" charset="2"/>
              <a:buChar char="ü"/>
            </a:pPr>
            <a:r>
              <a:rPr lang="sv-SE" altLang="sv-SE" sz="2000" dirty="0">
                <a:cs typeface="Arial" panose="020B0604020202020204" pitchFamily="34" charset="0"/>
              </a:rPr>
              <a:t>Läges- och slutrapport</a:t>
            </a:r>
          </a:p>
          <a:p>
            <a:pPr marL="0" lvl="0" indent="0">
              <a:spcBef>
                <a:spcPts val="0"/>
              </a:spcBef>
              <a:buNone/>
              <a:defRPr/>
            </a:pPr>
            <a:r>
              <a:rPr lang="sv-SE" sz="2800" kern="0" dirty="0">
                <a:solidFill>
                  <a:schemeClr val="accent1">
                    <a:lumMod val="75000"/>
                  </a:schemeClr>
                </a:solidFill>
                <a:latin typeface="Arial" panose="020B0604020202020204" pitchFamily="34" charset="0"/>
                <a:cs typeface="Arial" panose="020B0604020202020204" pitchFamily="34" charset="0"/>
              </a:rPr>
              <a:t> </a:t>
            </a:r>
          </a:p>
          <a:p>
            <a:pPr marL="0" indent="0">
              <a:buNone/>
            </a:pPr>
            <a:endParaRPr lang="sv-SE" dirty="0">
              <a:solidFill>
                <a:schemeClr val="accent1">
                  <a:lumMod val="75000"/>
                </a:schemeClr>
              </a:solidFill>
            </a:endParaRPr>
          </a:p>
        </p:txBody>
      </p:sp>
      <p:sp>
        <p:nvSpPr>
          <p:cNvPr id="9" name="Platshållare för bildnummer 8"/>
          <p:cNvSpPr>
            <a:spLocks noGrp="1"/>
          </p:cNvSpPr>
          <p:nvPr>
            <p:ph type="sldNum" sz="quarter" idx="12"/>
          </p:nvPr>
        </p:nvSpPr>
        <p:spPr/>
        <p:txBody>
          <a:bodyPr/>
          <a:lstStyle/>
          <a:p>
            <a:fld id="{27F9757E-9B39-4A68-B65A-1A5A09F9FBAC}" type="slidenum">
              <a:rPr lang="sv-SE" smtClean="0"/>
              <a:t>27</a:t>
            </a:fld>
            <a:endParaRPr lang="sv-SE"/>
          </a:p>
        </p:txBody>
      </p:sp>
      <p:sp>
        <p:nvSpPr>
          <p:cNvPr id="15" name="Rubrik 14"/>
          <p:cNvSpPr>
            <a:spLocks noGrp="1"/>
          </p:cNvSpPr>
          <p:nvPr>
            <p:ph type="title"/>
          </p:nvPr>
        </p:nvSpPr>
        <p:spPr>
          <a:xfrm>
            <a:off x="552073" y="332656"/>
            <a:ext cx="6540207" cy="706090"/>
          </a:xfrm>
        </p:spPr>
        <p:txBody>
          <a:bodyPr>
            <a:normAutofit fontScale="90000"/>
          </a:bodyPr>
          <a:lstStyle/>
          <a:p>
            <a:pPr lvl="0" algn="ctr"/>
            <a:br>
              <a:rPr lang="sv-SE" sz="4000" b="1" kern="0" dirty="0">
                <a:solidFill>
                  <a:schemeClr val="accent1">
                    <a:lumMod val="75000"/>
                  </a:schemeClr>
                </a:solidFill>
                <a:latin typeface="Arial" panose="020B0604020202020204" pitchFamily="34" charset="0"/>
                <a:cs typeface="Arial" panose="020B0604020202020204" pitchFamily="34" charset="0"/>
              </a:rPr>
            </a:br>
            <a:r>
              <a:rPr lang="nb-NO" altLang="sv-SE" sz="3600" dirty="0">
                <a:solidFill>
                  <a:srgbClr val="0070C0"/>
                </a:solidFill>
                <a:latin typeface="+mn-lt"/>
                <a:cs typeface="Arial" panose="020B0604020202020204" pitchFamily="34" charset="0"/>
              </a:rPr>
              <a:t>Krav på ansökan om utbetalning</a:t>
            </a:r>
            <a:endParaRPr lang="sv-SE" sz="3600" dirty="0">
              <a:solidFill>
                <a:srgbClr val="0070C0"/>
              </a:solidFill>
              <a:latin typeface="+mn-lt"/>
            </a:endParaRPr>
          </a:p>
        </p:txBody>
      </p:sp>
    </p:spTree>
    <p:extLst>
      <p:ext uri="{BB962C8B-B14F-4D97-AF65-F5344CB8AC3E}">
        <p14:creationId xmlns:p14="http://schemas.microsoft.com/office/powerpoint/2010/main" val="226843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tshållare för innehåll 2"/>
          <p:cNvSpPr>
            <a:spLocks noGrp="1"/>
          </p:cNvSpPr>
          <p:nvPr>
            <p:ph idx="1"/>
          </p:nvPr>
        </p:nvSpPr>
        <p:spPr>
          <a:xfrm>
            <a:off x="683568" y="1628801"/>
            <a:ext cx="5544616" cy="3024335"/>
          </a:xfrm>
        </p:spPr>
        <p:txBody>
          <a:bodyPr>
            <a:normAutofit fontScale="70000" lnSpcReduction="20000"/>
          </a:bodyPr>
          <a:lstStyle/>
          <a:p>
            <a:pPr marL="0" indent="0">
              <a:buNone/>
              <a:tabLst>
                <a:tab pos="361950" algn="l"/>
              </a:tabLst>
            </a:pPr>
            <a:r>
              <a:rPr lang="sv-SE" altLang="sv-SE" sz="2000" dirty="0">
                <a:cs typeface="Arial" panose="020B0604020202020204" pitchFamily="34" charset="0"/>
              </a:rPr>
              <a:t>Anges i projektbeslutet</a:t>
            </a:r>
          </a:p>
          <a:p>
            <a:pPr marL="0" indent="0">
              <a:buNone/>
              <a:tabLst>
                <a:tab pos="361950" algn="l"/>
              </a:tabLst>
            </a:pPr>
            <a:r>
              <a:rPr lang="sv-SE" altLang="sv-SE" sz="2000" i="1" dirty="0">
                <a:cs typeface="Arial" panose="020B0604020202020204" pitchFamily="34" charset="0"/>
              </a:rPr>
              <a:t>Ansökan om utbetalning ska göras X gånger per år per den 20XX-XX-XX, 20XX-XX-XX etc. Ansökan om utbetalning samt slutansökan om utbetalning sänds in senast två månader efter angivet datum.</a:t>
            </a:r>
          </a:p>
          <a:p>
            <a:pPr marL="0" indent="0">
              <a:buNone/>
              <a:tabLst>
                <a:tab pos="361950" algn="l"/>
              </a:tabLst>
            </a:pPr>
            <a:r>
              <a:rPr lang="sv-SE" altLang="sv-SE" sz="2000" dirty="0">
                <a:cs typeface="Arial" panose="020B0604020202020204" pitchFamily="34" charset="0"/>
              </a:rPr>
              <a:t>Observera att inga kostnader efter projektets slutdag är stödberättigande.</a:t>
            </a:r>
          </a:p>
          <a:p>
            <a:pPr marL="0" indent="0">
              <a:buNone/>
              <a:tabLst>
                <a:tab pos="361950" algn="l"/>
              </a:tabLst>
            </a:pPr>
            <a:endParaRPr lang="sv-SE" altLang="sv-SE" sz="2000" dirty="0">
              <a:cs typeface="Arial" panose="020B0604020202020204" pitchFamily="34" charset="0"/>
            </a:endParaRPr>
          </a:p>
          <a:p>
            <a:pPr marL="0" indent="0">
              <a:buNone/>
              <a:tabLst>
                <a:tab pos="361950" algn="l"/>
              </a:tabLst>
            </a:pPr>
            <a:endParaRPr lang="sv-SE" altLang="sv-SE" sz="2000" dirty="0">
              <a:cs typeface="Arial" panose="020B0604020202020204" pitchFamily="34" charset="0"/>
            </a:endParaRPr>
          </a:p>
          <a:p>
            <a:pPr>
              <a:buFont typeface="Wingdings" panose="05000000000000000000" pitchFamily="2" charset="2"/>
              <a:buChar char="ü"/>
            </a:pPr>
            <a:r>
              <a:rPr lang="sv-SE" altLang="sv-SE" sz="2000" dirty="0">
                <a:cs typeface="Arial" panose="020B0604020202020204" pitchFamily="34" charset="0"/>
              </a:rPr>
              <a:t>Ansökan om utbetalning får bara avse kostnader hänförliga till perioden för den aktuella ansökan </a:t>
            </a:r>
          </a:p>
          <a:p>
            <a:pPr>
              <a:buFont typeface="Wingdings" panose="05000000000000000000" pitchFamily="2" charset="2"/>
              <a:buChar char="ü"/>
            </a:pPr>
            <a:r>
              <a:rPr lang="sv-SE" altLang="sv-SE" sz="2000" dirty="0">
                <a:cs typeface="Arial" panose="020B0604020202020204" pitchFamily="34" charset="0"/>
              </a:rPr>
              <a:t>Observera att kostnader i sista ansökan om utbetalning kan betalas efter projektperiodens slut, men inom de två månaderna projektet har möjlighet att slutrapportera.</a:t>
            </a:r>
          </a:p>
          <a:p>
            <a:pPr marL="0" indent="0">
              <a:buNone/>
              <a:tabLst>
                <a:tab pos="361950" algn="l"/>
              </a:tabLst>
            </a:pPr>
            <a:endParaRPr lang="sv-SE" altLang="sv-SE" sz="2000" dirty="0">
              <a:cs typeface="Arial" panose="020B0604020202020204" pitchFamily="34" charset="0"/>
            </a:endParaRPr>
          </a:p>
          <a:p>
            <a:pPr>
              <a:buFont typeface="Wingdings" panose="05000000000000000000" pitchFamily="2" charset="2"/>
              <a:buChar char="ü"/>
              <a:tabLst>
                <a:tab pos="361950" algn="l"/>
              </a:tabLst>
            </a:pPr>
            <a:endParaRPr lang="sv-SE" altLang="sv-SE" sz="2000" dirty="0">
              <a:cs typeface="Arial" panose="020B0604020202020204" pitchFamily="34" charset="0"/>
            </a:endParaRPr>
          </a:p>
          <a:p>
            <a:pPr marL="0" indent="0">
              <a:buNone/>
              <a:defRPr/>
            </a:pPr>
            <a:endParaRPr lang="sv-SE" sz="1800" dirty="0">
              <a:solidFill>
                <a:schemeClr val="accent6"/>
              </a:solidFill>
              <a:ea typeface="+mj-ea"/>
              <a:cs typeface="+mj-cs"/>
            </a:endParaRPr>
          </a:p>
        </p:txBody>
      </p:sp>
      <p:sp>
        <p:nvSpPr>
          <p:cNvPr id="3" name="Rubrik 2"/>
          <p:cNvSpPr>
            <a:spLocks noGrp="1"/>
          </p:cNvSpPr>
          <p:nvPr>
            <p:ph type="title"/>
          </p:nvPr>
        </p:nvSpPr>
        <p:spPr/>
        <p:txBody>
          <a:bodyPr>
            <a:normAutofit/>
          </a:bodyPr>
          <a:lstStyle/>
          <a:p>
            <a:pPr marL="361950" indent="-361950"/>
            <a:r>
              <a:rPr lang="sv-SE" altLang="sv-SE" sz="3200" dirty="0">
                <a:solidFill>
                  <a:srgbClr val="0070C0"/>
                </a:solidFill>
                <a:latin typeface="+mn-lt"/>
                <a:cs typeface="Arial" panose="020B0604020202020204" pitchFamily="34" charset="0"/>
              </a:rPr>
              <a:t>När ska ansökan om utbetalning skickas in?</a:t>
            </a:r>
            <a:endParaRPr lang="nb-NO" altLang="sv-SE" sz="3200" dirty="0">
              <a:solidFill>
                <a:srgbClr val="0070C0"/>
              </a:solidFill>
              <a:latin typeface="+mn-lt"/>
              <a:cs typeface="Arial" panose="020B0604020202020204" pitchFamily="34" charset="0"/>
            </a:endParaRPr>
          </a:p>
        </p:txBody>
      </p:sp>
    </p:spTree>
    <p:extLst>
      <p:ext uri="{BB962C8B-B14F-4D97-AF65-F5344CB8AC3E}">
        <p14:creationId xmlns:p14="http://schemas.microsoft.com/office/powerpoint/2010/main" val="125944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tshållare för innehåll 2"/>
          <p:cNvSpPr>
            <a:spLocks noGrp="1"/>
          </p:cNvSpPr>
          <p:nvPr>
            <p:ph idx="1"/>
          </p:nvPr>
        </p:nvSpPr>
        <p:spPr>
          <a:xfrm>
            <a:off x="683568" y="1628801"/>
            <a:ext cx="5688632" cy="3888431"/>
          </a:xfrm>
        </p:spPr>
        <p:txBody>
          <a:bodyPr>
            <a:normAutofit/>
          </a:bodyPr>
          <a:lstStyle/>
          <a:p>
            <a:pPr>
              <a:buFont typeface="Wingdings" panose="05000000000000000000" pitchFamily="2" charset="2"/>
              <a:buChar char="ü"/>
            </a:pPr>
            <a:r>
              <a:rPr lang="sv-SE" altLang="sv-SE" sz="2000" dirty="0">
                <a:cs typeface="Arial" panose="020B0604020202020204" pitchFamily="34" charset="0"/>
              </a:rPr>
              <a:t>När inträffade affärshändelsen - fakturadatum och leveransdatum</a:t>
            </a:r>
          </a:p>
          <a:p>
            <a:pPr>
              <a:buFont typeface="Wingdings" panose="05000000000000000000" pitchFamily="2" charset="2"/>
              <a:buChar char="ü"/>
            </a:pPr>
            <a:r>
              <a:rPr lang="sv-SE" altLang="sv-SE" sz="2000" dirty="0">
                <a:cs typeface="Arial" panose="020B0604020202020204" pitchFamily="34" charset="0"/>
              </a:rPr>
              <a:t>Affärshändelse (ex. lokal hyra, telefon)</a:t>
            </a:r>
          </a:p>
          <a:p>
            <a:pPr>
              <a:buFont typeface="Wingdings" panose="05000000000000000000" pitchFamily="2" charset="2"/>
              <a:buChar char="ü"/>
            </a:pPr>
            <a:r>
              <a:rPr lang="sv-SE" altLang="sv-SE" sz="2000" dirty="0">
                <a:cs typeface="Arial" panose="020B0604020202020204" pitchFamily="34" charset="0"/>
              </a:rPr>
              <a:t>Säljare av varan eller tjänsten</a:t>
            </a:r>
          </a:p>
          <a:p>
            <a:pPr>
              <a:buFont typeface="Wingdings" panose="05000000000000000000" pitchFamily="2" charset="2"/>
              <a:buChar char="ü"/>
            </a:pPr>
            <a:r>
              <a:rPr lang="sv-SE" altLang="sv-SE" sz="2000" dirty="0">
                <a:cs typeface="Arial" panose="020B0604020202020204" pitchFamily="34" charset="0"/>
              </a:rPr>
              <a:t>Köpare, projektägare och projektnamn</a:t>
            </a:r>
          </a:p>
          <a:p>
            <a:pPr>
              <a:buFont typeface="Wingdings" panose="05000000000000000000" pitchFamily="2" charset="2"/>
              <a:buChar char="ü"/>
            </a:pPr>
            <a:r>
              <a:rPr lang="sv-SE" altLang="sv-SE" sz="2000" dirty="0">
                <a:cs typeface="Arial" panose="020B0604020202020204" pitchFamily="34" charset="0"/>
              </a:rPr>
              <a:t>Vem/vilka som deltagit/hyrt bil/rest/osv. samt syfte</a:t>
            </a:r>
          </a:p>
          <a:p>
            <a:pPr>
              <a:buFont typeface="Wingdings" panose="05000000000000000000" pitchFamily="2" charset="2"/>
              <a:buChar char="ü"/>
            </a:pPr>
            <a:r>
              <a:rPr lang="sv-SE" altLang="sv-SE" sz="2000" dirty="0">
                <a:cs typeface="Arial" panose="020B0604020202020204" pitchFamily="34" charset="0"/>
              </a:rPr>
              <a:t>I huvudbok bör det finnas någon verifikationstext  t.ex. leverantörens namn alternativt förklaringstext</a:t>
            </a:r>
          </a:p>
          <a:p>
            <a:pPr>
              <a:buFont typeface="Wingdings" panose="05000000000000000000" pitchFamily="2" charset="2"/>
              <a:buChar char="ü"/>
            </a:pPr>
            <a:r>
              <a:rPr lang="sv-SE" altLang="sv-SE" sz="2000" dirty="0">
                <a:cs typeface="Arial" panose="020B0604020202020204" pitchFamily="34" charset="0"/>
              </a:rPr>
              <a:t>Verifikatnummer</a:t>
            </a:r>
          </a:p>
          <a:p>
            <a:pPr marL="0" indent="0">
              <a:buNone/>
              <a:defRPr/>
            </a:pPr>
            <a:endParaRPr lang="sv-SE" sz="1800" dirty="0">
              <a:solidFill>
                <a:schemeClr val="accent6"/>
              </a:solidFill>
              <a:ea typeface="+mj-ea"/>
              <a:cs typeface="+mj-cs"/>
            </a:endParaRPr>
          </a:p>
        </p:txBody>
      </p:sp>
      <p:sp>
        <p:nvSpPr>
          <p:cNvPr id="3" name="Rubrik 2"/>
          <p:cNvSpPr>
            <a:spLocks noGrp="1"/>
          </p:cNvSpPr>
          <p:nvPr>
            <p:ph type="title"/>
          </p:nvPr>
        </p:nvSpPr>
        <p:spPr>
          <a:xfrm>
            <a:off x="628650" y="365126"/>
            <a:ext cx="6247606" cy="1325563"/>
          </a:xfrm>
        </p:spPr>
        <p:txBody>
          <a:bodyPr>
            <a:normAutofit/>
          </a:bodyPr>
          <a:lstStyle/>
          <a:p>
            <a:pPr marL="361950" indent="-361950" algn="ctr"/>
            <a:r>
              <a:rPr lang="sv-SE" altLang="sv-SE" sz="3200" dirty="0">
                <a:solidFill>
                  <a:srgbClr val="0070C0"/>
                </a:solidFill>
                <a:latin typeface="+mn-lt"/>
                <a:cs typeface="Arial" panose="020B0604020202020204" pitchFamily="34" charset="0"/>
              </a:rPr>
              <a:t>Vad ska framgå av verifikaten?</a:t>
            </a:r>
            <a:endParaRPr lang="nb-NO" altLang="sv-SE" sz="3200" dirty="0">
              <a:solidFill>
                <a:srgbClr val="0070C0"/>
              </a:solidFill>
              <a:latin typeface="+mn-lt"/>
              <a:cs typeface="Arial" panose="020B0604020202020204" pitchFamily="34" charset="0"/>
            </a:endParaRPr>
          </a:p>
        </p:txBody>
      </p:sp>
    </p:spTree>
    <p:extLst>
      <p:ext uri="{BB962C8B-B14F-4D97-AF65-F5344CB8AC3E}">
        <p14:creationId xmlns:p14="http://schemas.microsoft.com/office/powerpoint/2010/main" val="125944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bildnummer 8"/>
          <p:cNvSpPr>
            <a:spLocks noGrp="1"/>
          </p:cNvSpPr>
          <p:nvPr>
            <p:ph type="sldNum" sz="quarter" idx="12"/>
          </p:nvPr>
        </p:nvSpPr>
        <p:spPr/>
        <p:txBody>
          <a:bodyPr/>
          <a:lstStyle/>
          <a:p>
            <a:fld id="{27F9757E-9B39-4A68-B65A-1A5A09F9FBAC}" type="slidenum">
              <a:rPr lang="sv-SE" smtClean="0"/>
              <a:t>3</a:t>
            </a:fld>
            <a:endParaRPr lang="sv-SE"/>
          </a:p>
        </p:txBody>
      </p:sp>
      <p:sp>
        <p:nvSpPr>
          <p:cNvPr id="15" name="Rubrik 14"/>
          <p:cNvSpPr>
            <a:spLocks noGrp="1"/>
          </p:cNvSpPr>
          <p:nvPr>
            <p:ph type="title"/>
          </p:nvPr>
        </p:nvSpPr>
        <p:spPr>
          <a:xfrm>
            <a:off x="539552" y="2492896"/>
            <a:ext cx="8229600" cy="778098"/>
          </a:xfrm>
        </p:spPr>
        <p:txBody>
          <a:bodyPr>
            <a:normAutofit fontScale="90000"/>
          </a:bodyPr>
          <a:lstStyle/>
          <a:p>
            <a:pPr lvl="0"/>
            <a:br>
              <a:rPr lang="sv-SE" sz="3600" b="1" kern="0" dirty="0">
                <a:solidFill>
                  <a:schemeClr val="accent1">
                    <a:lumMod val="75000"/>
                  </a:schemeClr>
                </a:solidFill>
                <a:latin typeface="Arial" panose="020B0604020202020204" pitchFamily="34" charset="0"/>
                <a:cs typeface="Arial" panose="020B0604020202020204" pitchFamily="34" charset="0"/>
              </a:rPr>
            </a:br>
            <a:r>
              <a:rPr lang="sv-SE" sz="3600" b="1" kern="0" dirty="0">
                <a:solidFill>
                  <a:schemeClr val="accent1">
                    <a:lumMod val="75000"/>
                  </a:schemeClr>
                </a:solidFill>
                <a:latin typeface="Arial" panose="020B0604020202020204" pitchFamily="34" charset="0"/>
                <a:cs typeface="Arial" panose="020B0604020202020204" pitchFamily="34" charset="0"/>
              </a:rPr>
              <a:t>	</a:t>
            </a:r>
            <a:r>
              <a:rPr lang="sv-SE" sz="3600" b="1" kern="0" dirty="0">
                <a:solidFill>
                  <a:schemeClr val="accent1">
                    <a:lumMod val="75000"/>
                  </a:schemeClr>
                </a:solidFill>
                <a:latin typeface="+mn-lt"/>
                <a:cs typeface="Arial" panose="020B0604020202020204" pitchFamily="34" charset="0"/>
              </a:rPr>
              <a:t>1. </a:t>
            </a:r>
            <a:r>
              <a:rPr lang="nb-NO" sz="4400" dirty="0">
                <a:solidFill>
                  <a:srgbClr val="0070C0"/>
                </a:solidFill>
                <a:latin typeface="+mn-lt"/>
                <a:cs typeface="Arial" panose="020B0604020202020204" pitchFamily="34" charset="0"/>
              </a:rPr>
              <a:t>Olika roller och ansvar</a:t>
            </a:r>
            <a:br>
              <a:rPr lang="sv-SE" kern="0" dirty="0">
                <a:solidFill>
                  <a:srgbClr val="000000"/>
                </a:solidFill>
              </a:rPr>
            </a:br>
            <a:endParaRPr lang="sv-SE" dirty="0"/>
          </a:p>
        </p:txBody>
      </p:sp>
    </p:spTree>
    <p:extLst>
      <p:ext uri="{BB962C8B-B14F-4D97-AF65-F5344CB8AC3E}">
        <p14:creationId xmlns:p14="http://schemas.microsoft.com/office/powerpoint/2010/main" val="1233160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latshållare för innehåll 15"/>
          <p:cNvSpPr>
            <a:spLocks noGrp="1"/>
          </p:cNvSpPr>
          <p:nvPr>
            <p:ph idx="1"/>
          </p:nvPr>
        </p:nvSpPr>
        <p:spPr>
          <a:xfrm>
            <a:off x="467544" y="908720"/>
            <a:ext cx="8229600" cy="4857403"/>
          </a:xfrm>
        </p:spPr>
        <p:txBody>
          <a:bodyPr>
            <a:normAutofit fontScale="92500" lnSpcReduction="10000"/>
          </a:bodyPr>
          <a:lstStyle/>
          <a:p>
            <a:pPr marL="0" indent="0">
              <a:spcBef>
                <a:spcPts val="0"/>
              </a:spcBef>
              <a:buNone/>
              <a:defRPr/>
            </a:pPr>
            <a:endParaRPr lang="sv-SE" kern="0" dirty="0">
              <a:solidFill>
                <a:schemeClr val="accent1">
                  <a:lumMod val="75000"/>
                </a:schemeClr>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sv-SE" altLang="sv-SE" sz="2800" dirty="0"/>
              <a:t>Upphandling/affärsmässighet</a:t>
            </a:r>
          </a:p>
          <a:p>
            <a:pPr>
              <a:buFont typeface="Wingdings" panose="05000000000000000000" pitchFamily="2" charset="2"/>
              <a:buChar char="ü"/>
            </a:pPr>
            <a:endParaRPr lang="sv-SE" altLang="sv-SE" sz="2800" dirty="0"/>
          </a:p>
          <a:p>
            <a:pPr>
              <a:buFont typeface="Wingdings" panose="05000000000000000000" pitchFamily="2" charset="2"/>
              <a:buChar char="ü"/>
            </a:pPr>
            <a:r>
              <a:rPr lang="sv-SE" altLang="sv-SE" sz="2800" dirty="0"/>
              <a:t>Brist på information om EU:s medverkan</a:t>
            </a:r>
          </a:p>
          <a:p>
            <a:pPr marL="0" indent="0">
              <a:buNone/>
            </a:pPr>
            <a:endParaRPr lang="sv-SE" altLang="sv-SE" sz="2800" dirty="0"/>
          </a:p>
          <a:p>
            <a:pPr>
              <a:buFont typeface="Wingdings" panose="05000000000000000000" pitchFamily="2" charset="2"/>
              <a:buChar char="ü"/>
            </a:pPr>
            <a:r>
              <a:rPr lang="sv-SE" altLang="sv-SE" sz="2800" dirty="0"/>
              <a:t>Transparens/spårbarhet (bristfällig </a:t>
            </a:r>
            <a:r>
              <a:rPr lang="sv-SE" altLang="sv-SE" dirty="0"/>
              <a:t>d</a:t>
            </a:r>
            <a:r>
              <a:rPr lang="sv-SE" altLang="sv-SE" sz="2800" dirty="0"/>
              <a:t>okumentation)</a:t>
            </a:r>
          </a:p>
          <a:p>
            <a:pPr>
              <a:buFont typeface="Wingdings" panose="05000000000000000000" pitchFamily="2" charset="2"/>
              <a:buChar char="ü"/>
            </a:pPr>
            <a:endParaRPr lang="sv-SE" altLang="sv-SE" sz="2800" dirty="0"/>
          </a:p>
          <a:p>
            <a:pPr>
              <a:buFont typeface="Wingdings" panose="05000000000000000000" pitchFamily="2" charset="2"/>
              <a:buChar char="ü"/>
            </a:pPr>
            <a:r>
              <a:rPr lang="sv-SE" altLang="sv-SE" sz="2800" dirty="0"/>
              <a:t>Saknade underlag för arbetstid för egen personal </a:t>
            </a:r>
          </a:p>
          <a:p>
            <a:pPr>
              <a:buFont typeface="Wingdings" panose="05000000000000000000" pitchFamily="2" charset="2"/>
              <a:buChar char="ü"/>
            </a:pPr>
            <a:endParaRPr lang="sv-SE" altLang="sv-SE" sz="2800" dirty="0"/>
          </a:p>
          <a:p>
            <a:pPr>
              <a:buFont typeface="Wingdings" panose="05000000000000000000" pitchFamily="2" charset="2"/>
              <a:buChar char="ü"/>
            </a:pPr>
            <a:r>
              <a:rPr lang="sv-SE" altLang="sv-SE" sz="2800" dirty="0"/>
              <a:t>Statsstöd</a:t>
            </a:r>
          </a:p>
          <a:p>
            <a:pPr marL="0" lvl="0" indent="0">
              <a:spcBef>
                <a:spcPts val="0"/>
              </a:spcBef>
              <a:buNone/>
              <a:defRPr/>
            </a:pPr>
            <a:r>
              <a:rPr lang="sv-SE" sz="2800" kern="0" dirty="0">
                <a:solidFill>
                  <a:schemeClr val="accent1">
                    <a:lumMod val="75000"/>
                  </a:schemeClr>
                </a:solidFill>
                <a:latin typeface="Arial" panose="020B0604020202020204" pitchFamily="34" charset="0"/>
                <a:cs typeface="Arial" panose="020B0604020202020204" pitchFamily="34" charset="0"/>
              </a:rPr>
              <a:t> </a:t>
            </a:r>
          </a:p>
          <a:p>
            <a:pPr marL="0" indent="0">
              <a:buNone/>
            </a:pPr>
            <a:endParaRPr lang="sv-SE" dirty="0">
              <a:solidFill>
                <a:schemeClr val="accent1">
                  <a:lumMod val="75000"/>
                </a:schemeClr>
              </a:solidFill>
            </a:endParaRPr>
          </a:p>
        </p:txBody>
      </p:sp>
      <p:sp>
        <p:nvSpPr>
          <p:cNvPr id="9" name="Platshållare för bildnummer 8"/>
          <p:cNvSpPr>
            <a:spLocks noGrp="1"/>
          </p:cNvSpPr>
          <p:nvPr>
            <p:ph type="sldNum" sz="quarter" idx="12"/>
          </p:nvPr>
        </p:nvSpPr>
        <p:spPr/>
        <p:txBody>
          <a:bodyPr/>
          <a:lstStyle/>
          <a:p>
            <a:fld id="{27F9757E-9B39-4A68-B65A-1A5A09F9FBAC}" type="slidenum">
              <a:rPr lang="sv-SE" smtClean="0"/>
              <a:t>30</a:t>
            </a:fld>
            <a:endParaRPr lang="sv-SE"/>
          </a:p>
        </p:txBody>
      </p:sp>
      <p:sp>
        <p:nvSpPr>
          <p:cNvPr id="15" name="Rubrik 14"/>
          <p:cNvSpPr>
            <a:spLocks noGrp="1"/>
          </p:cNvSpPr>
          <p:nvPr>
            <p:ph type="title"/>
          </p:nvPr>
        </p:nvSpPr>
        <p:spPr>
          <a:xfrm>
            <a:off x="552073" y="260648"/>
            <a:ext cx="8229600" cy="778098"/>
          </a:xfrm>
        </p:spPr>
        <p:txBody>
          <a:bodyPr>
            <a:normAutofit fontScale="90000"/>
          </a:bodyPr>
          <a:lstStyle/>
          <a:p>
            <a:pPr lvl="0"/>
            <a:br>
              <a:rPr lang="sv-SE" sz="3600" b="1" kern="0" dirty="0">
                <a:solidFill>
                  <a:schemeClr val="accent1">
                    <a:lumMod val="75000"/>
                  </a:schemeClr>
                </a:solidFill>
                <a:latin typeface="Arial" panose="020B0604020202020204" pitchFamily="34" charset="0"/>
                <a:cs typeface="Arial" panose="020B0604020202020204" pitchFamily="34" charset="0"/>
              </a:rPr>
            </a:br>
            <a:r>
              <a:rPr lang="sv-SE" altLang="sv-SE" sz="3600" dirty="0">
                <a:solidFill>
                  <a:srgbClr val="0070C0"/>
                </a:solidFill>
                <a:latin typeface="+mn-lt"/>
                <a:cs typeface="Arial" panose="020B0604020202020204" pitchFamily="34" charset="0"/>
              </a:rPr>
              <a:t>Kända orsaker till återkrav</a:t>
            </a:r>
            <a:br>
              <a:rPr lang="sv-SE" kern="0" dirty="0">
                <a:solidFill>
                  <a:srgbClr val="000000"/>
                </a:solidFill>
              </a:rPr>
            </a:br>
            <a:endParaRPr lang="sv-SE" dirty="0"/>
          </a:p>
        </p:txBody>
      </p:sp>
    </p:spTree>
    <p:extLst>
      <p:ext uri="{BB962C8B-B14F-4D97-AF65-F5344CB8AC3E}">
        <p14:creationId xmlns:p14="http://schemas.microsoft.com/office/powerpoint/2010/main" val="235856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tshållare för innehåll 2"/>
          <p:cNvSpPr>
            <a:spLocks noGrp="1"/>
          </p:cNvSpPr>
          <p:nvPr>
            <p:ph idx="1"/>
          </p:nvPr>
        </p:nvSpPr>
        <p:spPr>
          <a:xfrm>
            <a:off x="683568" y="1628801"/>
            <a:ext cx="7831782" cy="4548162"/>
          </a:xfrm>
        </p:spPr>
        <p:txBody>
          <a:bodyPr>
            <a:normAutofit/>
          </a:bodyPr>
          <a:lstStyle/>
          <a:p>
            <a:pPr marL="0" indent="0">
              <a:buNone/>
              <a:defRPr/>
            </a:pPr>
            <a:r>
              <a:rPr lang="nb-NO" altLang="sv-SE" sz="2400" dirty="0">
                <a:cs typeface="Arial" panose="020B0604020202020204" pitchFamily="34" charset="0"/>
              </a:rPr>
              <a:t>...enligt en urvalsmodell</a:t>
            </a:r>
            <a:br>
              <a:rPr lang="nb-NO" altLang="sv-SE" sz="2400" dirty="0">
                <a:cs typeface="Arial" panose="020B0604020202020204" pitchFamily="34" charset="0"/>
              </a:rPr>
            </a:br>
            <a:endParaRPr lang="nb-NO" altLang="sv-SE" sz="2400" dirty="0">
              <a:cs typeface="Arial" panose="020B0604020202020204" pitchFamily="34" charset="0"/>
            </a:endParaRPr>
          </a:p>
          <a:p>
            <a:pPr>
              <a:buFont typeface="Wingdings" panose="05000000000000000000" pitchFamily="2" charset="2"/>
              <a:buChar char="ü"/>
              <a:defRPr/>
            </a:pPr>
            <a:r>
              <a:rPr lang="nb-NO" altLang="sv-SE" sz="2400" dirty="0">
                <a:cs typeface="Arial" panose="020B0604020202020204" pitchFamily="34" charset="0"/>
              </a:rPr>
              <a:t>Grupp 1: EU-stöd över 500 000 euro </a:t>
            </a:r>
          </a:p>
          <a:p>
            <a:pPr>
              <a:buFont typeface="Wingdings" panose="05000000000000000000" pitchFamily="2" charset="2"/>
              <a:buChar char="ü"/>
              <a:defRPr/>
            </a:pPr>
            <a:r>
              <a:rPr lang="nb-NO" altLang="sv-SE" sz="2400" dirty="0">
                <a:cs typeface="Arial" panose="020B0604020202020204" pitchFamily="34" charset="0"/>
              </a:rPr>
              <a:t>Grupp 2: Projektägare med flera projekt</a:t>
            </a:r>
          </a:p>
          <a:p>
            <a:pPr>
              <a:buFont typeface="Wingdings" panose="05000000000000000000" pitchFamily="2" charset="2"/>
              <a:buChar char="ü"/>
              <a:defRPr/>
            </a:pPr>
            <a:r>
              <a:rPr lang="nb-NO" sz="2400" dirty="0">
                <a:cs typeface="Arial" panose="020B0604020202020204" pitchFamily="34" charset="0"/>
              </a:rPr>
              <a:t>Grupp 3: Högriskprojekt med </a:t>
            </a:r>
            <a:r>
              <a:rPr lang="nb-NO" altLang="sv-SE" sz="2400" dirty="0">
                <a:cs typeface="Arial" panose="020B0604020202020204" pitchFamily="34" charset="0"/>
              </a:rPr>
              <a:t>behov av stöd</a:t>
            </a:r>
          </a:p>
          <a:p>
            <a:pPr>
              <a:buFont typeface="Wingdings" panose="05000000000000000000" pitchFamily="2" charset="2"/>
              <a:buChar char="ü"/>
              <a:defRPr/>
            </a:pPr>
            <a:r>
              <a:rPr lang="nb-NO" altLang="sv-SE" sz="2400" dirty="0">
                <a:cs typeface="Arial" panose="020B0604020202020204" pitchFamily="34" charset="0"/>
              </a:rPr>
              <a:t>Grupp 4: Slumpmässigt urval</a:t>
            </a:r>
          </a:p>
          <a:p>
            <a:pPr marL="361950" indent="-361950">
              <a:buFont typeface="Wingdings" panose="05000000000000000000" pitchFamily="2" charset="2"/>
              <a:buChar char="Ø"/>
              <a:defRPr/>
            </a:pPr>
            <a:endParaRPr lang="sv-SE" sz="2400" dirty="0">
              <a:solidFill>
                <a:schemeClr val="accent6"/>
              </a:solidFill>
              <a:ea typeface="+mj-ea"/>
              <a:cs typeface="+mj-cs"/>
            </a:endParaRPr>
          </a:p>
        </p:txBody>
      </p:sp>
      <p:sp>
        <p:nvSpPr>
          <p:cNvPr id="3" name="Rubrik 2"/>
          <p:cNvSpPr>
            <a:spLocks noGrp="1"/>
          </p:cNvSpPr>
          <p:nvPr>
            <p:ph type="title"/>
          </p:nvPr>
        </p:nvSpPr>
        <p:spPr/>
        <p:txBody>
          <a:bodyPr>
            <a:normAutofit/>
          </a:bodyPr>
          <a:lstStyle/>
          <a:p>
            <a:r>
              <a:rPr lang="nb-NO" altLang="sv-SE" sz="3200" dirty="0">
                <a:solidFill>
                  <a:srgbClr val="0070C0"/>
                </a:solidFill>
                <a:latin typeface="+mn-lt"/>
                <a:cs typeface="Arial" panose="020B0604020202020204" pitchFamily="34" charset="0"/>
              </a:rPr>
              <a:t>Kholod och Jörgen gör besök på plats...</a:t>
            </a:r>
            <a:endParaRPr lang="sv-SE" sz="3200" dirty="0">
              <a:solidFill>
                <a:srgbClr val="0070C0"/>
              </a:solidFill>
              <a:latin typeface="+mn-lt"/>
              <a:cs typeface="Arial" panose="020B0604020202020204" pitchFamily="34" charset="0"/>
            </a:endParaRPr>
          </a:p>
        </p:txBody>
      </p:sp>
    </p:spTree>
    <p:extLst>
      <p:ext uri="{BB962C8B-B14F-4D97-AF65-F5344CB8AC3E}">
        <p14:creationId xmlns:p14="http://schemas.microsoft.com/office/powerpoint/2010/main" val="237701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tshållare för innehåll 2"/>
          <p:cNvSpPr>
            <a:spLocks noGrp="1"/>
          </p:cNvSpPr>
          <p:nvPr>
            <p:ph idx="1"/>
          </p:nvPr>
        </p:nvSpPr>
        <p:spPr>
          <a:xfrm>
            <a:off x="787969" y="1772816"/>
            <a:ext cx="6123795" cy="3096344"/>
          </a:xfrm>
        </p:spPr>
        <p:txBody>
          <a:bodyPr>
            <a:normAutofit lnSpcReduction="10000"/>
          </a:bodyPr>
          <a:lstStyle/>
          <a:p>
            <a:pPr>
              <a:buFont typeface="Wingdings" panose="05000000000000000000" pitchFamily="2" charset="2"/>
              <a:buChar char="ü"/>
            </a:pPr>
            <a:r>
              <a:rPr lang="sv-SE" altLang="sv-SE" sz="2000" dirty="0">
                <a:cs typeface="Arial" panose="020B0604020202020204" pitchFamily="34" charset="0"/>
              </a:rPr>
              <a:t>Originalverifikationer ska sparas hos stödmottagaren. </a:t>
            </a:r>
          </a:p>
          <a:p>
            <a:pPr>
              <a:buFont typeface="Wingdings" panose="05000000000000000000" pitchFamily="2" charset="2"/>
              <a:buChar char="ü"/>
            </a:pPr>
            <a:r>
              <a:rPr lang="sv-SE" altLang="sv-SE" sz="2000" dirty="0">
                <a:cs typeface="Arial" panose="020B0604020202020204" pitchFamily="34" charset="0"/>
              </a:rPr>
              <a:t> Dokumentation utöver den ekonomiska redovisning som ska sparas är annonser, deltagarlistor, </a:t>
            </a:r>
            <a:r>
              <a:rPr lang="sv-SE" altLang="sv-SE" sz="2000" dirty="0" err="1">
                <a:cs typeface="Arial" panose="020B0604020202020204" pitchFamily="34" charset="0"/>
              </a:rPr>
              <a:t>skärmdumpar</a:t>
            </a:r>
            <a:r>
              <a:rPr lang="sv-SE" altLang="sv-SE" sz="2000" dirty="0">
                <a:cs typeface="Arial" panose="020B0604020202020204" pitchFamily="34" charset="0"/>
              </a:rPr>
              <a:t> av webbplatsen om den inte finns kvar och annat som kan verifiera att verksamheten genomförts</a:t>
            </a:r>
          </a:p>
          <a:p>
            <a:pPr>
              <a:buFont typeface="Wingdings" panose="05000000000000000000" pitchFamily="2" charset="2"/>
              <a:buChar char="ü"/>
            </a:pPr>
            <a:r>
              <a:rPr lang="sv-SE" altLang="sv-SE" sz="2000" dirty="0">
                <a:cs typeface="Arial" panose="020B0604020202020204" pitchFamily="34" charset="0"/>
              </a:rPr>
              <a:t>7 år efter att projektet avslutats</a:t>
            </a:r>
          </a:p>
          <a:p>
            <a:pPr>
              <a:buFont typeface="Wingdings" panose="05000000000000000000" pitchFamily="2" charset="2"/>
              <a:buChar char="ü"/>
            </a:pPr>
            <a:r>
              <a:rPr lang="sv-SE" altLang="sv-SE" sz="2000" dirty="0">
                <a:cs typeface="Arial" panose="020B0604020202020204" pitchFamily="34" charset="0"/>
              </a:rPr>
              <a:t>Blir ni uttagna av revisionsmyndigheten, dvs ekonomistyrningsverket för revision så kontaktar de er direkt.</a:t>
            </a:r>
          </a:p>
          <a:p>
            <a:pPr marL="0" indent="0">
              <a:buNone/>
              <a:defRPr/>
            </a:pPr>
            <a:endParaRPr lang="sv-SE" sz="1800" dirty="0">
              <a:solidFill>
                <a:schemeClr val="accent6"/>
              </a:solidFill>
              <a:ea typeface="+mj-ea"/>
              <a:cs typeface="+mj-cs"/>
            </a:endParaRPr>
          </a:p>
        </p:txBody>
      </p:sp>
      <p:sp>
        <p:nvSpPr>
          <p:cNvPr id="3" name="Rubrik 2"/>
          <p:cNvSpPr>
            <a:spLocks noGrp="1"/>
          </p:cNvSpPr>
          <p:nvPr>
            <p:ph type="title"/>
          </p:nvPr>
        </p:nvSpPr>
        <p:spPr>
          <a:xfrm>
            <a:off x="628650" y="365126"/>
            <a:ext cx="6103590" cy="1325563"/>
          </a:xfrm>
        </p:spPr>
        <p:txBody>
          <a:bodyPr>
            <a:normAutofit/>
          </a:bodyPr>
          <a:lstStyle/>
          <a:p>
            <a:pPr marL="361950" indent="-361950" algn="ctr"/>
            <a:r>
              <a:rPr lang="sv-SE" altLang="sv-SE" sz="3200" dirty="0">
                <a:solidFill>
                  <a:srgbClr val="0070C0"/>
                </a:solidFill>
                <a:latin typeface="+mn-lt"/>
                <a:cs typeface="Arial" panose="020B0604020202020204" pitchFamily="34" charset="0"/>
              </a:rPr>
              <a:t>Arkivering för ev. revision</a:t>
            </a:r>
            <a:endParaRPr lang="nb-NO" altLang="sv-SE" sz="3200" dirty="0">
              <a:solidFill>
                <a:srgbClr val="0070C0"/>
              </a:solidFill>
              <a:latin typeface="+mn-lt"/>
              <a:cs typeface="Arial" panose="020B0604020202020204" pitchFamily="34" charset="0"/>
            </a:endParaRPr>
          </a:p>
        </p:txBody>
      </p:sp>
    </p:spTree>
    <p:extLst>
      <p:ext uri="{BB962C8B-B14F-4D97-AF65-F5344CB8AC3E}">
        <p14:creationId xmlns:p14="http://schemas.microsoft.com/office/powerpoint/2010/main" val="428521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bildnummer 8"/>
          <p:cNvSpPr>
            <a:spLocks noGrp="1"/>
          </p:cNvSpPr>
          <p:nvPr>
            <p:ph type="sldNum" sz="quarter" idx="12"/>
          </p:nvPr>
        </p:nvSpPr>
        <p:spPr/>
        <p:txBody>
          <a:bodyPr/>
          <a:lstStyle/>
          <a:p>
            <a:fld id="{27F9757E-9B39-4A68-B65A-1A5A09F9FBAC}" type="slidenum">
              <a:rPr lang="sv-SE" smtClean="0"/>
              <a:t>33</a:t>
            </a:fld>
            <a:endParaRPr lang="sv-SE"/>
          </a:p>
        </p:txBody>
      </p:sp>
      <p:sp>
        <p:nvSpPr>
          <p:cNvPr id="15" name="Rubrik 14"/>
          <p:cNvSpPr>
            <a:spLocks noGrp="1"/>
          </p:cNvSpPr>
          <p:nvPr>
            <p:ph type="title"/>
          </p:nvPr>
        </p:nvSpPr>
        <p:spPr>
          <a:xfrm>
            <a:off x="539552" y="2492896"/>
            <a:ext cx="8229600" cy="778098"/>
          </a:xfrm>
        </p:spPr>
        <p:txBody>
          <a:bodyPr>
            <a:normAutofit fontScale="90000"/>
          </a:bodyPr>
          <a:lstStyle/>
          <a:p>
            <a:pPr lvl="0"/>
            <a:br>
              <a:rPr lang="sv-SE" sz="3600" b="1" kern="0" dirty="0">
                <a:solidFill>
                  <a:schemeClr val="accent1">
                    <a:lumMod val="75000"/>
                  </a:schemeClr>
                </a:solidFill>
                <a:latin typeface="Arial" panose="020B0604020202020204" pitchFamily="34" charset="0"/>
                <a:cs typeface="Arial" panose="020B0604020202020204" pitchFamily="34" charset="0"/>
              </a:rPr>
            </a:br>
            <a:r>
              <a:rPr lang="sv-SE" sz="3600" b="1" kern="0" dirty="0">
                <a:solidFill>
                  <a:schemeClr val="accent1">
                    <a:lumMod val="75000"/>
                  </a:schemeClr>
                </a:solidFill>
                <a:latin typeface="Arial" panose="020B0604020202020204" pitchFamily="34" charset="0"/>
                <a:cs typeface="Arial" panose="020B0604020202020204" pitchFamily="34" charset="0"/>
              </a:rPr>
              <a:t>	</a:t>
            </a:r>
            <a:r>
              <a:rPr lang="sv-SE" sz="3600" b="1" kern="0" dirty="0">
                <a:solidFill>
                  <a:schemeClr val="accent1">
                    <a:lumMod val="75000"/>
                  </a:schemeClr>
                </a:solidFill>
                <a:latin typeface="+mn-lt"/>
                <a:cs typeface="Arial" panose="020B0604020202020204" pitchFamily="34" charset="0"/>
              </a:rPr>
              <a:t>5. </a:t>
            </a:r>
            <a:r>
              <a:rPr lang="sv-SE" altLang="sv-SE" sz="3600" dirty="0">
                <a:solidFill>
                  <a:srgbClr val="0070C0"/>
                </a:solidFill>
                <a:latin typeface="Arial" panose="020B0604020202020204" pitchFamily="34" charset="0"/>
                <a:cs typeface="Arial" panose="020B0604020202020204" pitchFamily="34" charset="0"/>
              </a:rPr>
              <a:t>Smått och gott</a:t>
            </a:r>
            <a:br>
              <a:rPr lang="sv-SE" kern="0" dirty="0">
                <a:solidFill>
                  <a:srgbClr val="000000"/>
                </a:solidFill>
              </a:rPr>
            </a:br>
            <a:endParaRPr lang="sv-SE" dirty="0"/>
          </a:p>
        </p:txBody>
      </p:sp>
    </p:spTree>
    <p:extLst>
      <p:ext uri="{BB962C8B-B14F-4D97-AF65-F5344CB8AC3E}">
        <p14:creationId xmlns:p14="http://schemas.microsoft.com/office/powerpoint/2010/main" val="6074283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tshållare för innehåll 2"/>
          <p:cNvSpPr>
            <a:spLocks noGrp="1"/>
          </p:cNvSpPr>
          <p:nvPr>
            <p:ph idx="1"/>
          </p:nvPr>
        </p:nvSpPr>
        <p:spPr>
          <a:xfrm>
            <a:off x="683568" y="1628801"/>
            <a:ext cx="7831782" cy="4548162"/>
          </a:xfrm>
        </p:spPr>
        <p:txBody>
          <a:bodyPr>
            <a:normAutofit/>
          </a:bodyPr>
          <a:lstStyle/>
          <a:p>
            <a:pPr>
              <a:buFont typeface="Wingdings" panose="05000000000000000000" pitchFamily="2" charset="2"/>
              <a:buChar char="ü"/>
            </a:pPr>
            <a:r>
              <a:rPr lang="sv-SE" sz="2000" dirty="0"/>
              <a:t>Ansökan görs i Euro, all ekonomisk redovisning sammanställs i Euro.</a:t>
            </a:r>
          </a:p>
          <a:p>
            <a:pPr>
              <a:buFont typeface="Wingdings" panose="05000000000000000000" pitchFamily="2" charset="2"/>
              <a:buChar char="ü"/>
            </a:pPr>
            <a:r>
              <a:rPr lang="sv-SE" sz="2000" dirty="0"/>
              <a:t> Enligt kommissionens månatliga snittkurs som gäller för den månad i vilken de ekonomiska underlagen skickas in till nationell kontrollanten </a:t>
            </a:r>
          </a:p>
          <a:p>
            <a:pPr>
              <a:buFont typeface="Wingdings" panose="05000000000000000000" pitchFamily="2" charset="2"/>
              <a:buChar char="ü"/>
            </a:pPr>
            <a:r>
              <a:rPr lang="sv-SE" sz="2000" dirty="0"/>
              <a:t>Utbetalningarna kommer att göras i Euro. </a:t>
            </a:r>
          </a:p>
          <a:p>
            <a:pPr>
              <a:buFont typeface="Wingdings" panose="05000000000000000000" pitchFamily="2" charset="2"/>
              <a:buChar char="ü"/>
            </a:pPr>
            <a:r>
              <a:rPr lang="sv-SE" sz="2000" dirty="0"/>
              <a:t>Detta innebär för den svenska projektpartner att om kursen skulle falla eller stiga från det datum då rekvisitionen sammanställdes till det datum utbetalningen sker så kan stödet i svenska kronor minska eller öka. </a:t>
            </a:r>
          </a:p>
          <a:p>
            <a:pPr marL="361950" indent="-361950">
              <a:buFont typeface="Wingdings" panose="05000000000000000000" pitchFamily="2" charset="2"/>
              <a:buChar char="Ø"/>
            </a:pPr>
            <a:endParaRPr lang="sv-SE" sz="2000" dirty="0">
              <a:solidFill>
                <a:schemeClr val="accent6"/>
              </a:solidFill>
              <a:ea typeface="+mj-ea"/>
              <a:cs typeface="+mj-cs"/>
            </a:endParaRPr>
          </a:p>
          <a:p>
            <a:pPr marL="0" indent="0">
              <a:buNone/>
            </a:pPr>
            <a:r>
              <a:rPr lang="sv-SE" sz="1800" dirty="0">
                <a:solidFill>
                  <a:schemeClr val="accent6"/>
                </a:solidFill>
                <a:ea typeface="+mj-ea"/>
                <a:cs typeface="+mj-cs"/>
                <a:hlinkClick r:id="rId3"/>
              </a:rPr>
              <a:t>http://ec.europa.eu/budget/contracts_grants/info_contracts/inforeuro/inforeuro_en.cfm</a:t>
            </a:r>
            <a:r>
              <a:rPr lang="sv-SE" sz="1800" dirty="0">
                <a:solidFill>
                  <a:schemeClr val="accent6"/>
                </a:solidFill>
                <a:ea typeface="+mj-ea"/>
                <a:cs typeface="+mj-cs"/>
              </a:rPr>
              <a:t> </a:t>
            </a:r>
          </a:p>
        </p:txBody>
      </p:sp>
      <p:sp>
        <p:nvSpPr>
          <p:cNvPr id="3" name="Rubrik 2"/>
          <p:cNvSpPr>
            <a:spLocks noGrp="1"/>
          </p:cNvSpPr>
          <p:nvPr>
            <p:ph type="title"/>
          </p:nvPr>
        </p:nvSpPr>
        <p:spPr>
          <a:xfrm>
            <a:off x="628650" y="365127"/>
            <a:ext cx="5599534" cy="1119658"/>
          </a:xfrm>
        </p:spPr>
        <p:txBody>
          <a:bodyPr>
            <a:normAutofit/>
          </a:bodyPr>
          <a:lstStyle/>
          <a:p>
            <a:pPr algn="ctr"/>
            <a:r>
              <a:rPr lang="sv-SE" sz="3200" dirty="0">
                <a:solidFill>
                  <a:srgbClr val="0070C0"/>
                </a:solidFill>
                <a:latin typeface="+mn-lt"/>
                <a:cs typeface="Arial" panose="020B0604020202020204" pitchFamily="34" charset="0"/>
              </a:rPr>
              <a:t>Vi arbetar i Euro</a:t>
            </a:r>
          </a:p>
        </p:txBody>
      </p:sp>
    </p:spTree>
    <p:extLst>
      <p:ext uri="{BB962C8B-B14F-4D97-AF65-F5344CB8AC3E}">
        <p14:creationId xmlns:p14="http://schemas.microsoft.com/office/powerpoint/2010/main" val="313558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anim calcmode="lin" valueType="num">
                                      <p:cBhvr additive="base">
                                        <p:cTn id="23" dur="500" fill="hold"/>
                                        <p:tgtEl>
                                          <p:spTgt spid="14">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tshållare för innehåll 2"/>
          <p:cNvSpPr>
            <a:spLocks noGrp="1"/>
          </p:cNvSpPr>
          <p:nvPr>
            <p:ph idx="1"/>
          </p:nvPr>
        </p:nvSpPr>
        <p:spPr>
          <a:xfrm>
            <a:off x="683568" y="1628801"/>
            <a:ext cx="6912768" cy="4548162"/>
          </a:xfrm>
        </p:spPr>
        <p:txBody>
          <a:bodyPr>
            <a:normAutofit/>
          </a:bodyPr>
          <a:lstStyle/>
          <a:p>
            <a:pPr marL="647700" lvl="1" indent="-285750">
              <a:buFont typeface="Wingdings" panose="05000000000000000000" pitchFamily="2" charset="2"/>
              <a:buChar char="ü"/>
            </a:pPr>
            <a:r>
              <a:rPr lang="sv-SE" sz="1600" dirty="0">
                <a:latin typeface="Arial" panose="020B0604020202020204" pitchFamily="34" charset="0"/>
                <a:cs typeface="Arial" panose="020B0604020202020204" pitchFamily="34" charset="0"/>
              </a:rPr>
              <a:t> </a:t>
            </a:r>
            <a:r>
              <a:rPr lang="sv-SE" sz="2000" dirty="0">
                <a:cs typeface="Arial" panose="020B0604020202020204" pitchFamily="34" charset="0"/>
              </a:rPr>
              <a:t>Högst hälften av det beviljade stödet, dock högst</a:t>
            </a:r>
          </a:p>
          <a:p>
            <a:pPr marL="968375" lvl="1" indent="-342900">
              <a:buFont typeface="Wingdings" panose="05000000000000000000" pitchFamily="2" charset="2"/>
              <a:buChar char="ü"/>
            </a:pPr>
            <a:r>
              <a:rPr lang="sv-SE" sz="2000" dirty="0">
                <a:cs typeface="Arial" panose="020B0604020202020204" pitchFamily="34" charset="0"/>
              </a:rPr>
              <a:t> 400 000 SEK (ungefär 43 000 EUR).</a:t>
            </a:r>
          </a:p>
          <a:p>
            <a:pPr marL="704850" lvl="1" indent="-342900">
              <a:buFont typeface="Wingdings" panose="05000000000000000000" pitchFamily="2" charset="2"/>
              <a:buChar char="ü"/>
            </a:pPr>
            <a:endParaRPr lang="sv-SE" sz="2000" dirty="0">
              <a:cs typeface="Arial" panose="020B0604020202020204" pitchFamily="34" charset="0"/>
            </a:endParaRPr>
          </a:p>
          <a:p>
            <a:pPr marL="704850" lvl="1" indent="-342900">
              <a:buFont typeface="Wingdings" panose="05000000000000000000" pitchFamily="2" charset="2"/>
              <a:buChar char="ü"/>
            </a:pPr>
            <a:r>
              <a:rPr lang="sv-SE" sz="2000" dirty="0">
                <a:cs typeface="Arial" panose="020B0604020202020204" pitchFamily="34" charset="0"/>
              </a:rPr>
              <a:t>Om det finns särskilda skäl och efter prövning</a:t>
            </a:r>
          </a:p>
          <a:p>
            <a:pPr marL="704850" lvl="1" indent="-342900">
              <a:buFont typeface="Wingdings" panose="05000000000000000000" pitchFamily="2" charset="2"/>
              <a:buChar char="ü"/>
            </a:pPr>
            <a:endParaRPr lang="sv-SE" sz="2000" dirty="0">
              <a:cs typeface="Arial" panose="020B0604020202020204" pitchFamily="34" charset="0"/>
            </a:endParaRPr>
          </a:p>
          <a:p>
            <a:pPr marL="704850" lvl="1" indent="-342900">
              <a:buFont typeface="Wingdings" panose="05000000000000000000" pitchFamily="2" charset="2"/>
              <a:buChar char="ü"/>
            </a:pPr>
            <a:r>
              <a:rPr lang="sv-SE" sz="2000" dirty="0">
                <a:cs typeface="Arial" panose="020B0604020202020204" pitchFamily="34" charset="0"/>
              </a:rPr>
              <a:t>Skicka inte in ansökan om utbetalning samtidigt som ni skickar in ansökan om förskott</a:t>
            </a:r>
          </a:p>
          <a:p>
            <a:pPr marL="0" indent="0">
              <a:buNone/>
            </a:pPr>
            <a:endParaRPr lang="nb-NO" altLang="sv-SE" sz="1100" dirty="0">
              <a:cs typeface="Arial" panose="020B0604020202020204" pitchFamily="34" charset="0"/>
            </a:endParaRPr>
          </a:p>
          <a:p>
            <a:pPr marL="361950" indent="-361950">
              <a:buFont typeface="Wingdings" panose="05000000000000000000" pitchFamily="2" charset="2"/>
              <a:buChar char="Ø"/>
              <a:defRPr/>
            </a:pPr>
            <a:endParaRPr lang="sv-SE" sz="2400" dirty="0">
              <a:solidFill>
                <a:schemeClr val="accent6"/>
              </a:solidFill>
              <a:ea typeface="+mj-ea"/>
              <a:cs typeface="+mj-cs"/>
            </a:endParaRPr>
          </a:p>
        </p:txBody>
      </p:sp>
      <p:sp>
        <p:nvSpPr>
          <p:cNvPr id="3" name="Rubrik 2"/>
          <p:cNvSpPr>
            <a:spLocks noGrp="1"/>
          </p:cNvSpPr>
          <p:nvPr>
            <p:ph type="title"/>
          </p:nvPr>
        </p:nvSpPr>
        <p:spPr>
          <a:xfrm>
            <a:off x="628650" y="365126"/>
            <a:ext cx="5239494" cy="1325563"/>
          </a:xfrm>
        </p:spPr>
        <p:txBody>
          <a:bodyPr>
            <a:normAutofit/>
          </a:bodyPr>
          <a:lstStyle/>
          <a:p>
            <a:pPr marL="361950" indent="-361950" algn="ctr"/>
            <a:r>
              <a:rPr lang="sv-SE" sz="3200" dirty="0">
                <a:solidFill>
                  <a:srgbClr val="0070C0"/>
                </a:solidFill>
                <a:latin typeface="+mn-lt"/>
                <a:cs typeface="Arial" panose="020B0604020202020204" pitchFamily="34" charset="0"/>
              </a:rPr>
              <a:t>Förskott</a:t>
            </a:r>
            <a:endParaRPr lang="nb-NO" altLang="sv-SE" sz="3200" dirty="0">
              <a:solidFill>
                <a:srgbClr val="0070C0"/>
              </a:solidFill>
              <a:latin typeface="+mn-lt"/>
              <a:cs typeface="Arial" panose="020B0604020202020204" pitchFamily="34" charset="0"/>
            </a:endParaRPr>
          </a:p>
        </p:txBody>
      </p:sp>
    </p:spTree>
    <p:extLst>
      <p:ext uri="{BB962C8B-B14F-4D97-AF65-F5344CB8AC3E}">
        <p14:creationId xmlns:p14="http://schemas.microsoft.com/office/powerpoint/2010/main" val="412111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tshållare för innehåll 2"/>
          <p:cNvSpPr>
            <a:spLocks noGrp="1"/>
          </p:cNvSpPr>
          <p:nvPr>
            <p:ph idx="1"/>
          </p:nvPr>
        </p:nvSpPr>
        <p:spPr>
          <a:xfrm>
            <a:off x="683568" y="1628801"/>
            <a:ext cx="7272808" cy="4548162"/>
          </a:xfrm>
        </p:spPr>
        <p:txBody>
          <a:bodyPr>
            <a:normAutofit/>
          </a:bodyPr>
          <a:lstStyle/>
          <a:p>
            <a:pPr marL="0" indent="0">
              <a:buNone/>
            </a:pPr>
            <a:r>
              <a:rPr lang="sv-SE" altLang="sv-SE" sz="2000" dirty="0">
                <a:latin typeface="Arial" panose="020B0604020202020204" pitchFamily="34" charset="0"/>
                <a:cs typeface="Arial" panose="020B0604020202020204" pitchFamily="34" charset="0"/>
              </a:rPr>
              <a:t>Normalt finns eventuella projektintäkter med i beslutet och har då redan reducerat stöd-nivån</a:t>
            </a:r>
          </a:p>
          <a:p>
            <a:pPr>
              <a:buFont typeface="Wingdings" panose="05000000000000000000" pitchFamily="2" charset="2"/>
              <a:buChar char="ü"/>
            </a:pPr>
            <a:r>
              <a:rPr lang="sv-SE" altLang="sv-SE" sz="2000" dirty="0">
                <a:latin typeface="Arial" panose="020B0604020202020204" pitchFamily="34" charset="0"/>
                <a:cs typeface="Arial" panose="020B0604020202020204" pitchFamily="34" charset="0"/>
              </a:rPr>
              <a:t>Om intäkter som ej finns medtaget i beslutet uppkommer ska dessa tas med i förekommande fall, t.ex.:</a:t>
            </a:r>
          </a:p>
          <a:p>
            <a:pPr marL="1047750" lvl="3" indent="-361950">
              <a:buFont typeface="Wingdings" panose="05000000000000000000" pitchFamily="2" charset="2"/>
              <a:buChar char="ü"/>
            </a:pPr>
            <a:r>
              <a:rPr lang="sv-SE" altLang="sv-SE" sz="1800" dirty="0">
                <a:latin typeface="Arial" panose="020B0604020202020204" pitchFamily="34" charset="0"/>
                <a:cs typeface="Arial" panose="020B0604020202020204" pitchFamily="34" charset="0"/>
              </a:rPr>
              <a:t>Försäljning</a:t>
            </a:r>
          </a:p>
          <a:p>
            <a:pPr marL="1047750" lvl="3" indent="-361950">
              <a:buFont typeface="Wingdings" panose="05000000000000000000" pitchFamily="2" charset="2"/>
              <a:buChar char="ü"/>
            </a:pPr>
            <a:r>
              <a:rPr lang="sv-SE" altLang="sv-SE" sz="1800" dirty="0">
                <a:latin typeface="Arial" panose="020B0604020202020204" pitchFamily="34" charset="0"/>
                <a:cs typeface="Arial" panose="020B0604020202020204" pitchFamily="34" charset="0"/>
              </a:rPr>
              <a:t>Uthyrning</a:t>
            </a:r>
          </a:p>
          <a:p>
            <a:pPr marL="1047750" lvl="3" indent="-361950">
              <a:buFont typeface="Wingdings" panose="05000000000000000000" pitchFamily="2" charset="2"/>
              <a:buChar char="ü"/>
            </a:pPr>
            <a:r>
              <a:rPr lang="sv-SE" altLang="sv-SE" sz="1800" dirty="0">
                <a:latin typeface="Arial" panose="020B0604020202020204" pitchFamily="34" charset="0"/>
                <a:cs typeface="Arial" panose="020B0604020202020204" pitchFamily="34" charset="0"/>
              </a:rPr>
              <a:t>Utförda tjänster</a:t>
            </a:r>
          </a:p>
          <a:p>
            <a:pPr marL="1047750" lvl="3" indent="-361950">
              <a:buFont typeface="Wingdings" panose="05000000000000000000" pitchFamily="2" charset="2"/>
              <a:buChar char="ü"/>
            </a:pPr>
            <a:r>
              <a:rPr lang="sv-SE" altLang="sv-SE" sz="1800" dirty="0">
                <a:latin typeface="Arial" panose="020B0604020202020204" pitchFamily="34" charset="0"/>
                <a:cs typeface="Arial" panose="020B0604020202020204" pitchFamily="34" charset="0"/>
              </a:rPr>
              <a:t>Deltagaravgifter</a:t>
            </a:r>
          </a:p>
          <a:p>
            <a:pPr marL="685800" lvl="3" indent="0">
              <a:buNone/>
            </a:pPr>
            <a:r>
              <a:rPr lang="sv-SE" altLang="sv-SE" dirty="0">
                <a:latin typeface="Arial" panose="020B0604020202020204" pitchFamily="34" charset="0"/>
                <a:cs typeface="Arial" panose="020B0604020202020204" pitchFamily="34" charset="0"/>
              </a:rPr>
              <a:t>Projektintäkter reducerar stödberättigande kostnader</a:t>
            </a:r>
          </a:p>
          <a:p>
            <a:pPr marL="685800" lvl="3" indent="0">
              <a:buNone/>
            </a:pPr>
            <a:endParaRPr lang="sv-SE" altLang="sv-SE" sz="1800" dirty="0">
              <a:latin typeface="Arial" panose="020B0604020202020204" pitchFamily="34" charset="0"/>
              <a:cs typeface="Arial" panose="020B0604020202020204" pitchFamily="34" charset="0"/>
            </a:endParaRPr>
          </a:p>
        </p:txBody>
      </p:sp>
      <p:sp>
        <p:nvSpPr>
          <p:cNvPr id="3" name="Rubrik 2"/>
          <p:cNvSpPr>
            <a:spLocks noGrp="1"/>
          </p:cNvSpPr>
          <p:nvPr>
            <p:ph type="title"/>
          </p:nvPr>
        </p:nvSpPr>
        <p:spPr>
          <a:xfrm>
            <a:off x="628650" y="365127"/>
            <a:ext cx="5887566" cy="759618"/>
          </a:xfrm>
        </p:spPr>
        <p:txBody>
          <a:bodyPr>
            <a:normAutofit/>
          </a:bodyPr>
          <a:lstStyle/>
          <a:p>
            <a:pPr marL="361950" indent="-361950" algn="ctr"/>
            <a:r>
              <a:rPr lang="nb-NO" altLang="sv-SE" sz="3200" dirty="0">
                <a:solidFill>
                  <a:srgbClr val="0070C0"/>
                </a:solidFill>
                <a:latin typeface="+mn-lt"/>
                <a:cs typeface="Arial" panose="020B0604020202020204" pitchFamily="34" charset="0"/>
              </a:rPr>
              <a:t>Projektintäkter</a:t>
            </a:r>
          </a:p>
        </p:txBody>
      </p:sp>
    </p:spTree>
    <p:extLst>
      <p:ext uri="{BB962C8B-B14F-4D97-AF65-F5344CB8AC3E}">
        <p14:creationId xmlns:p14="http://schemas.microsoft.com/office/powerpoint/2010/main" val="406736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tshållare för innehåll 2"/>
          <p:cNvSpPr>
            <a:spLocks noGrp="1"/>
          </p:cNvSpPr>
          <p:nvPr>
            <p:ph idx="1"/>
          </p:nvPr>
        </p:nvSpPr>
        <p:spPr>
          <a:xfrm>
            <a:off x="683568" y="1628801"/>
            <a:ext cx="7831782" cy="4548162"/>
          </a:xfrm>
        </p:spPr>
        <p:txBody>
          <a:bodyPr>
            <a:normAutofit/>
          </a:bodyPr>
          <a:lstStyle/>
          <a:p>
            <a:pPr>
              <a:buFont typeface="Wingdings" panose="05000000000000000000" pitchFamily="2" charset="2"/>
              <a:buChar char="ü"/>
            </a:pPr>
            <a:r>
              <a:rPr lang="sv-SE" altLang="sv-SE" sz="2000" dirty="0">
                <a:cs typeface="Arial" panose="020B0604020202020204" pitchFamily="34" charset="0"/>
              </a:rPr>
              <a:t>Projektägaren har angett i ansökan om de är momspliktiga eller inte.</a:t>
            </a:r>
          </a:p>
          <a:p>
            <a:pPr marL="0" indent="0">
              <a:buNone/>
            </a:pPr>
            <a:endParaRPr lang="sv-SE" altLang="sv-SE" sz="2000" dirty="0">
              <a:cs typeface="Arial" panose="020B0604020202020204" pitchFamily="34" charset="0"/>
            </a:endParaRPr>
          </a:p>
          <a:p>
            <a:pPr>
              <a:buFont typeface="Wingdings" panose="05000000000000000000" pitchFamily="2" charset="2"/>
              <a:buChar char="ü"/>
            </a:pPr>
            <a:r>
              <a:rPr lang="sv-SE" altLang="sv-SE" sz="2000" dirty="0">
                <a:cs typeface="Arial" panose="020B0604020202020204" pitchFamily="34" charset="0"/>
              </a:rPr>
              <a:t>Stödmottagaren ska senast vid ansökan om utbetalning visa, genom utdrag ur huvudbok eller motsvarande, att mervärdesskatt utgör en slutlig kostnad</a:t>
            </a:r>
            <a:r>
              <a:rPr lang="sv-SE" altLang="sv-SE" sz="2000" dirty="0">
                <a:latin typeface="Arial" panose="020B0604020202020204" pitchFamily="34" charset="0"/>
                <a:cs typeface="Arial" panose="020B0604020202020204" pitchFamily="34" charset="0"/>
              </a:rPr>
              <a:t>. </a:t>
            </a:r>
          </a:p>
          <a:p>
            <a:pPr marL="0" indent="0">
              <a:buNone/>
              <a:defRPr/>
            </a:pPr>
            <a:endParaRPr lang="sv-SE" sz="2400" dirty="0">
              <a:solidFill>
                <a:schemeClr val="accent6"/>
              </a:solidFill>
              <a:ea typeface="+mj-ea"/>
              <a:cs typeface="+mj-cs"/>
            </a:endParaRPr>
          </a:p>
        </p:txBody>
      </p:sp>
      <p:sp>
        <p:nvSpPr>
          <p:cNvPr id="3" name="Rubrik 2"/>
          <p:cNvSpPr>
            <a:spLocks noGrp="1"/>
          </p:cNvSpPr>
          <p:nvPr>
            <p:ph type="title"/>
          </p:nvPr>
        </p:nvSpPr>
        <p:spPr>
          <a:xfrm>
            <a:off x="628650" y="365126"/>
            <a:ext cx="6247606" cy="1325563"/>
          </a:xfrm>
        </p:spPr>
        <p:txBody>
          <a:bodyPr>
            <a:normAutofit/>
          </a:bodyPr>
          <a:lstStyle/>
          <a:p>
            <a:pPr marL="361950" indent="-361950" algn="ctr"/>
            <a:r>
              <a:rPr lang="sv-SE" altLang="sv-SE" sz="3200" dirty="0">
                <a:solidFill>
                  <a:srgbClr val="0070C0"/>
                </a:solidFill>
                <a:latin typeface="+mn-lt"/>
                <a:cs typeface="Arial" panose="020B0604020202020204" pitchFamily="34" charset="0"/>
              </a:rPr>
              <a:t>Mervärdesskatt</a:t>
            </a:r>
            <a:endParaRPr lang="nb-NO" altLang="sv-SE" sz="3200" dirty="0">
              <a:solidFill>
                <a:srgbClr val="0070C0"/>
              </a:solidFill>
              <a:latin typeface="+mn-lt"/>
              <a:cs typeface="Arial" panose="020B0604020202020204" pitchFamily="34" charset="0"/>
            </a:endParaRPr>
          </a:p>
        </p:txBody>
      </p:sp>
    </p:spTree>
    <p:extLst>
      <p:ext uri="{BB962C8B-B14F-4D97-AF65-F5344CB8AC3E}">
        <p14:creationId xmlns:p14="http://schemas.microsoft.com/office/powerpoint/2010/main" val="114324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latshållare för innehåll 15"/>
          <p:cNvSpPr>
            <a:spLocks noGrp="1"/>
          </p:cNvSpPr>
          <p:nvPr>
            <p:ph idx="1"/>
          </p:nvPr>
        </p:nvSpPr>
        <p:spPr>
          <a:xfrm>
            <a:off x="395536" y="985559"/>
            <a:ext cx="6552728" cy="4531673"/>
          </a:xfrm>
        </p:spPr>
        <p:txBody>
          <a:bodyPr>
            <a:normAutofit fontScale="25000" lnSpcReduction="20000"/>
          </a:bodyPr>
          <a:lstStyle/>
          <a:p>
            <a:pPr marL="0" indent="0">
              <a:buNone/>
            </a:pPr>
            <a:endParaRPr lang="sv-SE" sz="2400" b="1" dirty="0">
              <a:latin typeface="Arial" panose="020B0604020202020204" pitchFamily="34" charset="0"/>
              <a:cs typeface="Arial" panose="020B0604020202020204" pitchFamily="34" charset="0"/>
            </a:endParaRPr>
          </a:p>
          <a:p>
            <a:pPr marL="0" indent="0">
              <a:buNone/>
            </a:pPr>
            <a:r>
              <a:rPr lang="sv-SE" sz="6400" dirty="0"/>
              <a:t>Så här står det i ert beslut under särskilda villkor om ni har privata parter med i projektet:</a:t>
            </a:r>
          </a:p>
          <a:p>
            <a:pPr marL="0" indent="0">
              <a:buNone/>
            </a:pPr>
            <a:r>
              <a:rPr lang="sv-SE" sz="6400" i="1" dirty="0"/>
              <a:t>Projektägaren ska vara medveten om att indirekt stöd som till exempel konsultstöd, utbildningar, etc. riktade mot företag kan räknas in som statsstöd. Skulle sådant stöd till företag förekomma i projektet är det projektägarens uppgift att försäkra sig om att företag som får del av indirekt stöd inte överskrider den tillåtna gränsen för reglerna om försumbart stöd</a:t>
            </a:r>
            <a:r>
              <a:rPr lang="sv-SE" sz="6400" dirty="0"/>
              <a:t>. </a:t>
            </a:r>
          </a:p>
          <a:p>
            <a:pPr marL="0" indent="0">
              <a:buNone/>
            </a:pPr>
            <a:endParaRPr lang="sv-SE" sz="6400" dirty="0"/>
          </a:p>
          <a:p>
            <a:pPr>
              <a:buFont typeface="Wingdings" panose="05000000000000000000" pitchFamily="2" charset="2"/>
              <a:buChar char="ü"/>
            </a:pPr>
            <a:r>
              <a:rPr lang="sv-SE" sz="6400" dirty="0">
                <a:cs typeface="Arial" panose="020B0604020202020204" pitchFamily="34" charset="0"/>
              </a:rPr>
              <a:t>Under handläggningen inför beslutet har Interregsekretariatet fört en dialog om eventuellt statsstöd som kan påverka stödet till projektet. Har ni gemensamt kommit fram till att statsstöd inte föreligger så är det som gäller.</a:t>
            </a:r>
          </a:p>
          <a:p>
            <a:pPr>
              <a:buFont typeface="Wingdings" panose="05000000000000000000" pitchFamily="2" charset="2"/>
              <a:buChar char="ü"/>
            </a:pPr>
            <a:r>
              <a:rPr lang="sv-SE" sz="6400" dirty="0">
                <a:cs typeface="Arial" panose="020B0604020202020204" pitchFamily="34" charset="0"/>
              </a:rPr>
              <a:t>Dock är det alltid stödmottagaren som löper risken om det skulle komma fram uppgifter senare om att verksamheten varit föremål för statsstöd.</a:t>
            </a:r>
          </a:p>
          <a:p>
            <a:pPr>
              <a:buFont typeface="Wingdings" panose="05000000000000000000" pitchFamily="2" charset="2"/>
              <a:buChar char="ü"/>
            </a:pPr>
            <a:r>
              <a:rPr lang="sv-SE" sz="6400" dirty="0">
                <a:cs typeface="Arial" panose="020B0604020202020204" pitchFamily="34" charset="0"/>
              </a:rPr>
              <a:t>Det finns de </a:t>
            </a:r>
            <a:r>
              <a:rPr lang="sv-SE" sz="6400" dirty="0" err="1">
                <a:cs typeface="Arial" panose="020B0604020202020204" pitchFamily="34" charset="0"/>
              </a:rPr>
              <a:t>minimisregler</a:t>
            </a:r>
            <a:r>
              <a:rPr lang="sv-SE" sz="6400" dirty="0">
                <a:cs typeface="Arial" panose="020B0604020202020204" pitchFamily="34" charset="0"/>
              </a:rPr>
              <a:t> som innebär att statlig stöd är OK till en viss nivå till privata företag eller organisationer. För närvarande 200 000 Euro under en tre-årsperiod.</a:t>
            </a:r>
          </a:p>
          <a:p>
            <a:pPr>
              <a:buFont typeface="Wingdings" panose="05000000000000000000" pitchFamily="2" charset="2"/>
              <a:buChar char="ü"/>
            </a:pPr>
            <a:r>
              <a:rPr lang="sv-SE" sz="6400">
                <a:cs typeface="Arial" panose="020B0604020202020204" pitchFamily="34" charset="0"/>
              </a:rPr>
              <a:t>Det </a:t>
            </a:r>
            <a:r>
              <a:rPr lang="sv-SE" sz="6400" dirty="0">
                <a:cs typeface="Arial" panose="020B0604020202020204" pitchFamily="34" charset="0"/>
              </a:rPr>
              <a:t>finns även gruppundantag att åberopa men då måste stödmottagaren finansiera minst 50% själv. Både EU-stödet och övrig statlig finansieringen i projektet räknas som statligt stöd.</a:t>
            </a:r>
          </a:p>
          <a:p>
            <a:pPr marL="0" indent="0">
              <a:buNone/>
            </a:pPr>
            <a:endParaRPr lang="sv-SE" sz="6400" dirty="0">
              <a:cs typeface="Arial" panose="020B0604020202020204" pitchFamily="34" charset="0"/>
            </a:endParaRPr>
          </a:p>
          <a:p>
            <a:pPr marL="0" indent="0">
              <a:buNone/>
            </a:pPr>
            <a:endParaRPr lang="sv-SE" sz="2300" dirty="0"/>
          </a:p>
          <a:p>
            <a:pPr>
              <a:buFont typeface="Wingdings" panose="05000000000000000000" pitchFamily="2" charset="2"/>
              <a:buChar char="ü"/>
            </a:pPr>
            <a:endParaRPr lang="sv-SE" sz="2000" dirty="0">
              <a:cs typeface="Arial" panose="020B0604020202020204" pitchFamily="34" charset="0"/>
            </a:endParaRPr>
          </a:p>
          <a:p>
            <a:pPr>
              <a:buFont typeface="Wingdings" panose="05000000000000000000" pitchFamily="2" charset="2"/>
              <a:buChar char="Ø"/>
            </a:pPr>
            <a:endParaRPr lang="sv-SE" sz="2800" b="1" dirty="0"/>
          </a:p>
          <a:p>
            <a:pPr marL="0" indent="0">
              <a:buNone/>
            </a:pPr>
            <a:endParaRPr lang="sv-SE" dirty="0">
              <a:solidFill>
                <a:schemeClr val="accent1">
                  <a:lumMod val="75000"/>
                </a:schemeClr>
              </a:solidFill>
            </a:endParaRPr>
          </a:p>
        </p:txBody>
      </p:sp>
      <p:sp>
        <p:nvSpPr>
          <p:cNvPr id="9" name="Platshållare för bildnummer 8"/>
          <p:cNvSpPr>
            <a:spLocks noGrp="1"/>
          </p:cNvSpPr>
          <p:nvPr>
            <p:ph type="sldNum" sz="quarter" idx="12"/>
          </p:nvPr>
        </p:nvSpPr>
        <p:spPr/>
        <p:txBody>
          <a:bodyPr/>
          <a:lstStyle/>
          <a:p>
            <a:fld id="{27F9757E-9B39-4A68-B65A-1A5A09F9FBAC}" type="slidenum">
              <a:rPr lang="sv-SE" smtClean="0"/>
              <a:t>38</a:t>
            </a:fld>
            <a:endParaRPr lang="sv-SE"/>
          </a:p>
        </p:txBody>
      </p:sp>
      <p:sp>
        <p:nvSpPr>
          <p:cNvPr id="15" name="Rubrik 14"/>
          <p:cNvSpPr>
            <a:spLocks noGrp="1"/>
          </p:cNvSpPr>
          <p:nvPr>
            <p:ph type="title"/>
          </p:nvPr>
        </p:nvSpPr>
        <p:spPr>
          <a:xfrm>
            <a:off x="552073" y="260648"/>
            <a:ext cx="6252175" cy="778098"/>
          </a:xfrm>
          <a:noFill/>
          <a:ln>
            <a:noFill/>
          </a:ln>
        </p:spPr>
        <p:style>
          <a:lnRef idx="2">
            <a:schemeClr val="dk1"/>
          </a:lnRef>
          <a:fillRef idx="1">
            <a:schemeClr val="lt1"/>
          </a:fillRef>
          <a:effectRef idx="0">
            <a:schemeClr val="dk1"/>
          </a:effectRef>
          <a:fontRef idx="minor">
            <a:schemeClr val="dk1"/>
          </a:fontRef>
        </p:style>
        <p:txBody>
          <a:bodyPr>
            <a:normAutofit fontScale="90000"/>
          </a:bodyPr>
          <a:lstStyle/>
          <a:p>
            <a:pPr lvl="0" algn="ctr"/>
            <a:br>
              <a:rPr lang="sv-SE" sz="3600" b="1" kern="0" dirty="0">
                <a:solidFill>
                  <a:schemeClr val="accent1">
                    <a:lumMod val="75000"/>
                  </a:schemeClr>
                </a:solidFill>
                <a:latin typeface="Arial" panose="020B0604020202020204" pitchFamily="34" charset="0"/>
                <a:cs typeface="Arial" panose="020B0604020202020204" pitchFamily="34" charset="0"/>
              </a:rPr>
            </a:br>
            <a:r>
              <a:rPr lang="sv-SE" sz="3600" dirty="0">
                <a:solidFill>
                  <a:srgbClr val="0070C0"/>
                </a:solidFill>
                <a:cs typeface="Arial" panose="020B0604020202020204" pitchFamily="34" charset="0"/>
              </a:rPr>
              <a:t>Statsstöd</a:t>
            </a:r>
            <a:br>
              <a:rPr lang="sv-SE" sz="4400" kern="0" dirty="0">
                <a:solidFill>
                  <a:srgbClr val="0070C0"/>
                </a:solidFill>
                <a:latin typeface="Arial" panose="020B0604020202020204" pitchFamily="34" charset="0"/>
                <a:cs typeface="Arial" panose="020B0604020202020204" pitchFamily="34" charset="0"/>
              </a:rPr>
            </a:br>
            <a:endParaRPr lang="sv-SE"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213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7363404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Plassholder for tekst 11"/>
          <p:cNvSpPr>
            <a:spLocks noGrp="1"/>
          </p:cNvSpPr>
          <p:nvPr>
            <p:ph type="body" sz="half" idx="2"/>
          </p:nvPr>
        </p:nvSpPr>
        <p:spPr>
          <a:xfrm>
            <a:off x="362092" y="71841"/>
            <a:ext cx="1329588" cy="1052904"/>
          </a:xfrm>
        </p:spPr>
        <p:txBody>
          <a:bodyPr>
            <a:normAutofit/>
          </a:bodyPr>
          <a:lstStyle/>
          <a:p>
            <a:endParaRPr lang="nb-NO" sz="3600" b="1" dirty="0">
              <a:solidFill>
                <a:schemeClr val="accent1">
                  <a:lumMod val="75000"/>
                </a:schemeClr>
              </a:solidFill>
            </a:endParaRPr>
          </a:p>
          <a:p>
            <a:endParaRPr lang="nb-NO" sz="3600" b="1" dirty="0">
              <a:solidFill>
                <a:schemeClr val="accent1">
                  <a:lumMod val="75000"/>
                </a:schemeClr>
              </a:solidFill>
            </a:endParaRPr>
          </a:p>
          <a:p>
            <a:endParaRPr lang="nb-NO" sz="2800" b="1" dirty="0">
              <a:solidFill>
                <a:schemeClr val="accent1">
                  <a:lumMod val="75000"/>
                </a:schemeClr>
              </a:solidFill>
            </a:endParaRPr>
          </a:p>
          <a:p>
            <a:endParaRPr lang="nb-NO" sz="1900" b="1" dirty="0">
              <a:solidFill>
                <a:schemeClr val="accent1">
                  <a:lumMod val="75000"/>
                </a:schemeClr>
              </a:solidFill>
            </a:endParaRPr>
          </a:p>
        </p:txBody>
      </p:sp>
      <p:sp>
        <p:nvSpPr>
          <p:cNvPr id="9" name="Platshållare för bildnummer 8"/>
          <p:cNvSpPr>
            <a:spLocks noGrp="1"/>
          </p:cNvSpPr>
          <p:nvPr>
            <p:ph type="sldNum" sz="quarter" idx="12"/>
          </p:nvPr>
        </p:nvSpPr>
        <p:spPr/>
        <p:txBody>
          <a:bodyPr/>
          <a:lstStyle/>
          <a:p>
            <a:fld id="{27F9757E-9B39-4A68-B65A-1A5A09F9FBAC}" type="slidenum">
              <a:rPr lang="sv-SE" smtClean="0">
                <a:solidFill>
                  <a:prstClr val="black">
                    <a:tint val="75000"/>
                  </a:prstClr>
                </a:solidFill>
              </a:rPr>
              <a:pPr/>
              <a:t>4</a:t>
            </a:fld>
            <a:endParaRPr lang="sv-SE" dirty="0">
              <a:solidFill>
                <a:prstClr val="black">
                  <a:tint val="75000"/>
                </a:prstClr>
              </a:solidFill>
            </a:endParaRPr>
          </a:p>
        </p:txBody>
      </p:sp>
      <p:sp>
        <p:nvSpPr>
          <p:cNvPr id="15" name="textruta 14"/>
          <p:cNvSpPr txBox="1"/>
          <p:nvPr/>
        </p:nvSpPr>
        <p:spPr>
          <a:xfrm>
            <a:off x="539552" y="521862"/>
            <a:ext cx="7560840" cy="52322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sv-SE" sz="2800" dirty="0">
                <a:solidFill>
                  <a:srgbClr val="5B9BD5">
                    <a:lumMod val="75000"/>
                  </a:srgbClr>
                </a:solidFill>
                <a:cs typeface="Arial" panose="020B0604020202020204" pitchFamily="34" charset="0"/>
              </a:rPr>
              <a:t>Projektägarens roll och ansvar</a:t>
            </a:r>
          </a:p>
        </p:txBody>
      </p:sp>
      <p:sp>
        <p:nvSpPr>
          <p:cNvPr id="16" name="textruta 15"/>
          <p:cNvSpPr txBox="1"/>
          <p:nvPr/>
        </p:nvSpPr>
        <p:spPr>
          <a:xfrm>
            <a:off x="294093" y="1268760"/>
            <a:ext cx="8051757" cy="3447098"/>
          </a:xfrm>
          <a:prstGeom prst="rect">
            <a:avLst/>
          </a:prstGeom>
          <a:noFill/>
        </p:spPr>
        <p:txBody>
          <a:bodyPr wrap="square" rtlCol="0">
            <a:spAutoFit/>
          </a:bodyPr>
          <a:lstStyle/>
          <a:p>
            <a:endParaRPr lang="sv-SE" dirty="0">
              <a:solidFill>
                <a:prstClr val="black"/>
              </a:solidFill>
            </a:endParaRPr>
          </a:p>
          <a:p>
            <a:pPr marL="285750" indent="-285750">
              <a:buFont typeface="Arial" panose="020B0604020202020204" pitchFamily="34" charset="0"/>
              <a:buChar char="•"/>
            </a:pPr>
            <a:r>
              <a:rPr lang="sv-SE" dirty="0">
                <a:solidFill>
                  <a:prstClr val="black"/>
                </a:solidFill>
                <a:cs typeface="Arial" panose="020B0604020202020204" pitchFamily="34" charset="0"/>
              </a:rPr>
              <a:t>Projektägare har huvudansvaret för projektet och koordinerar projektet. </a:t>
            </a:r>
          </a:p>
          <a:p>
            <a:pPr marL="628650" lvl="1" indent="-285750">
              <a:buFont typeface="Arial" panose="020B0604020202020204" pitchFamily="34" charset="0"/>
              <a:buChar char="•"/>
            </a:pPr>
            <a:endParaRPr lang="sv-SE" sz="1600" dirty="0">
              <a:solidFill>
                <a:prstClr val="black"/>
              </a:solidFill>
              <a:cs typeface="Arial" panose="020B0604020202020204" pitchFamily="34" charset="0"/>
            </a:endParaRPr>
          </a:p>
          <a:p>
            <a:pPr marL="628650" lvl="1" indent="-285750">
              <a:buFont typeface="Arial" panose="020B0604020202020204" pitchFamily="34" charset="0"/>
              <a:buChar char="•"/>
            </a:pPr>
            <a:r>
              <a:rPr lang="sv-SE" sz="1600" dirty="0">
                <a:solidFill>
                  <a:prstClr val="black"/>
                </a:solidFill>
                <a:cs typeface="Arial" panose="020B0604020202020204" pitchFamily="34" charset="0"/>
              </a:rPr>
              <a:t>Se till att de utgifter som medsökande redovisar avser projektets genomförande</a:t>
            </a:r>
          </a:p>
          <a:p>
            <a:pPr marL="628650" lvl="1" indent="-285750">
              <a:buFont typeface="Arial" panose="020B0604020202020204" pitchFamily="34" charset="0"/>
              <a:buChar char="•"/>
            </a:pPr>
            <a:r>
              <a:rPr lang="sv-SE" sz="1600" dirty="0">
                <a:solidFill>
                  <a:prstClr val="black"/>
                </a:solidFill>
                <a:cs typeface="Arial" panose="020B0604020202020204" pitchFamily="34" charset="0"/>
              </a:rPr>
              <a:t>Ansvara för kontakter med Interregsekretariatet</a:t>
            </a:r>
          </a:p>
          <a:p>
            <a:pPr marL="628650" lvl="1" indent="-285750">
              <a:buFont typeface="Arial" panose="020B0604020202020204" pitchFamily="34" charset="0"/>
              <a:buChar char="•"/>
            </a:pPr>
            <a:r>
              <a:rPr lang="sv-SE" sz="1600" dirty="0">
                <a:solidFill>
                  <a:prstClr val="black"/>
                </a:solidFill>
                <a:cs typeface="Arial" panose="020B0604020202020204" pitchFamily="34" charset="0"/>
              </a:rPr>
              <a:t>Ansöka om utbetalning av EU-stöd </a:t>
            </a:r>
          </a:p>
          <a:p>
            <a:pPr marL="628650" lvl="1" indent="-285750">
              <a:buFont typeface="Arial" panose="020B0604020202020204" pitchFamily="34" charset="0"/>
              <a:buChar char="•"/>
            </a:pPr>
            <a:r>
              <a:rPr lang="sv-SE" sz="1600" dirty="0">
                <a:solidFill>
                  <a:prstClr val="black"/>
                </a:solidFill>
                <a:cs typeface="Arial" panose="020B0604020202020204" pitchFamily="34" charset="0"/>
              </a:rPr>
              <a:t>Se till att de övriga stödmottagarna får sin del av EU-stödet</a:t>
            </a:r>
          </a:p>
          <a:p>
            <a:pPr marL="628650" lvl="1" indent="-285750">
              <a:buFont typeface="Arial" panose="020B0604020202020204" pitchFamily="34" charset="0"/>
              <a:buChar char="•"/>
            </a:pPr>
            <a:r>
              <a:rPr lang="sv-SE" sz="1600" dirty="0">
                <a:solidFill>
                  <a:prstClr val="black"/>
                </a:solidFill>
                <a:cs typeface="Arial" panose="020B0604020202020204" pitchFamily="34" charset="0"/>
              </a:rPr>
              <a:t>Ansvara för eventuell ändringsansökan</a:t>
            </a:r>
          </a:p>
          <a:p>
            <a:pPr marL="342900" lvl="1"/>
            <a:endParaRPr lang="sv-SE" sz="1600" dirty="0">
              <a:solidFill>
                <a:prstClr val="black"/>
              </a:solidFill>
              <a:cs typeface="Arial" panose="020B0604020202020204" pitchFamily="34" charset="0"/>
            </a:endParaRPr>
          </a:p>
          <a:p>
            <a:pPr marL="628650" lvl="1" indent="-285750">
              <a:buFont typeface="Arial" panose="020B0604020202020204" pitchFamily="34" charset="0"/>
              <a:buChar char="•"/>
            </a:pPr>
            <a:r>
              <a:rPr lang="sv-SE" sz="1600" dirty="0">
                <a:solidFill>
                  <a:prstClr val="black"/>
                </a:solidFill>
                <a:cs typeface="Arial" panose="020B0604020202020204" pitchFamily="34" charset="0"/>
              </a:rPr>
              <a:t>Vi rekommenderar att ett medsökandeavtal upprättas mellan projektets parter</a:t>
            </a:r>
          </a:p>
          <a:p>
            <a:pPr marL="285750" indent="-285750">
              <a:buFont typeface="Arial" panose="020B0604020202020204" pitchFamily="34" charset="0"/>
              <a:buChar char="•"/>
            </a:pPr>
            <a:endParaRPr lang="sv-SE" dirty="0">
              <a:solidFill>
                <a:prstClr val="black"/>
              </a:solidFill>
              <a:latin typeface="Arial" panose="020B0604020202020204" pitchFamily="34" charset="0"/>
              <a:cs typeface="Arial" panose="020B0604020202020204" pitchFamily="34" charset="0"/>
            </a:endParaRPr>
          </a:p>
          <a:p>
            <a:endParaRPr lang="sv-SE" dirty="0">
              <a:solidFill>
                <a:prstClr val="black"/>
              </a:solidFill>
            </a:endParaRPr>
          </a:p>
          <a:p>
            <a:endParaRPr lang="sv-SE" dirty="0">
              <a:solidFill>
                <a:prstClr val="black"/>
              </a:solidFill>
            </a:endParaRPr>
          </a:p>
        </p:txBody>
      </p:sp>
    </p:spTree>
    <p:extLst>
      <p:ext uri="{BB962C8B-B14F-4D97-AF65-F5344CB8AC3E}">
        <p14:creationId xmlns:p14="http://schemas.microsoft.com/office/powerpoint/2010/main" val="237646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31597100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Plassholder for tekst 11"/>
          <p:cNvSpPr>
            <a:spLocks noGrp="1"/>
          </p:cNvSpPr>
          <p:nvPr>
            <p:ph type="body" sz="half" idx="2"/>
          </p:nvPr>
        </p:nvSpPr>
        <p:spPr>
          <a:xfrm>
            <a:off x="362092" y="71841"/>
            <a:ext cx="1329588" cy="1052904"/>
          </a:xfrm>
        </p:spPr>
        <p:txBody>
          <a:bodyPr>
            <a:normAutofit/>
          </a:bodyPr>
          <a:lstStyle/>
          <a:p>
            <a:endParaRPr lang="nb-NO" sz="3600" b="1" dirty="0">
              <a:solidFill>
                <a:schemeClr val="accent1">
                  <a:lumMod val="75000"/>
                </a:schemeClr>
              </a:solidFill>
            </a:endParaRPr>
          </a:p>
          <a:p>
            <a:endParaRPr lang="nb-NO" sz="3600" b="1" dirty="0">
              <a:solidFill>
                <a:schemeClr val="accent1">
                  <a:lumMod val="75000"/>
                </a:schemeClr>
              </a:solidFill>
            </a:endParaRPr>
          </a:p>
          <a:p>
            <a:endParaRPr lang="nb-NO" sz="2800" b="1" dirty="0">
              <a:solidFill>
                <a:schemeClr val="accent1">
                  <a:lumMod val="75000"/>
                </a:schemeClr>
              </a:solidFill>
            </a:endParaRPr>
          </a:p>
          <a:p>
            <a:endParaRPr lang="nb-NO" sz="1900" b="1" dirty="0">
              <a:solidFill>
                <a:schemeClr val="accent1">
                  <a:lumMod val="75000"/>
                </a:schemeClr>
              </a:solidFill>
            </a:endParaRPr>
          </a:p>
        </p:txBody>
      </p:sp>
      <p:sp>
        <p:nvSpPr>
          <p:cNvPr id="9" name="Platshållare för bildnummer 8"/>
          <p:cNvSpPr>
            <a:spLocks noGrp="1"/>
          </p:cNvSpPr>
          <p:nvPr>
            <p:ph type="sldNum" sz="quarter" idx="12"/>
          </p:nvPr>
        </p:nvSpPr>
        <p:spPr/>
        <p:txBody>
          <a:bodyPr/>
          <a:lstStyle/>
          <a:p>
            <a:fld id="{27F9757E-9B39-4A68-B65A-1A5A09F9FBAC}" type="slidenum">
              <a:rPr lang="sv-SE" smtClean="0">
                <a:solidFill>
                  <a:prstClr val="black">
                    <a:tint val="75000"/>
                  </a:prstClr>
                </a:solidFill>
              </a:rPr>
              <a:pPr/>
              <a:t>5</a:t>
            </a:fld>
            <a:endParaRPr lang="sv-SE" dirty="0">
              <a:solidFill>
                <a:prstClr val="black">
                  <a:tint val="75000"/>
                </a:prstClr>
              </a:solidFill>
            </a:endParaRPr>
          </a:p>
        </p:txBody>
      </p:sp>
      <p:sp>
        <p:nvSpPr>
          <p:cNvPr id="15" name="textruta 14"/>
          <p:cNvSpPr txBox="1"/>
          <p:nvPr/>
        </p:nvSpPr>
        <p:spPr>
          <a:xfrm>
            <a:off x="539552" y="521862"/>
            <a:ext cx="7560840" cy="584775"/>
          </a:xfrm>
          <a:prstGeom prst="rect">
            <a:avLst/>
          </a:prstGeom>
          <a:noFill/>
        </p:spPr>
        <p:txBody>
          <a:bodyPr wrap="square" rtlCol="0">
            <a:spAutoFit/>
          </a:bodyPr>
          <a:lstStyle/>
          <a:p>
            <a:pPr algn="ctr"/>
            <a:r>
              <a:rPr lang="sv-SE" sz="3200" dirty="0">
                <a:solidFill>
                  <a:srgbClr val="5B9BD5">
                    <a:lumMod val="75000"/>
                  </a:srgbClr>
                </a:solidFill>
                <a:cs typeface="Arial" panose="020B0604020202020204" pitchFamily="34" charset="0"/>
              </a:rPr>
              <a:t>Medsökandes roll och ansvar</a:t>
            </a:r>
          </a:p>
        </p:txBody>
      </p:sp>
      <p:sp>
        <p:nvSpPr>
          <p:cNvPr id="16" name="textruta 15"/>
          <p:cNvSpPr txBox="1"/>
          <p:nvPr/>
        </p:nvSpPr>
        <p:spPr>
          <a:xfrm>
            <a:off x="539552" y="1268761"/>
            <a:ext cx="8051757" cy="3170099"/>
          </a:xfrm>
          <a:prstGeom prst="rect">
            <a:avLst/>
          </a:prstGeom>
          <a:noFill/>
        </p:spPr>
        <p:txBody>
          <a:bodyPr wrap="square" rtlCol="0">
            <a:spAutoFit/>
          </a:bodyPr>
          <a:lstStyle/>
          <a:p>
            <a:pPr marL="285750" indent="-285750">
              <a:buFont typeface="Arial" panose="020B0604020202020204" pitchFamily="34" charset="0"/>
              <a:buChar char="•"/>
            </a:pPr>
            <a:r>
              <a:rPr lang="sv-SE" sz="2000" dirty="0">
                <a:solidFill>
                  <a:prstClr val="black"/>
                </a:solidFill>
                <a:cs typeface="Arial" panose="020B0604020202020204" pitchFamily="34" charset="0"/>
              </a:rPr>
              <a:t>Medsökande i ett projekt har en mer utpekad roll</a:t>
            </a:r>
          </a:p>
          <a:p>
            <a:endParaRPr lang="sv-SE" sz="2000" dirty="0">
              <a:solidFill>
                <a:srgbClr val="FF0000"/>
              </a:solidFill>
              <a:cs typeface="Arial" panose="020B0604020202020204" pitchFamily="34" charset="0"/>
            </a:endParaRPr>
          </a:p>
          <a:p>
            <a:pPr marL="285750" indent="-285750">
              <a:buFont typeface="Arial" panose="020B0604020202020204" pitchFamily="34" charset="0"/>
              <a:buChar char="•"/>
            </a:pPr>
            <a:r>
              <a:rPr lang="sv-SE" sz="2000" dirty="0">
                <a:solidFill>
                  <a:prstClr val="black"/>
                </a:solidFill>
                <a:cs typeface="Arial" panose="020B0604020202020204" pitchFamily="34" charset="0"/>
              </a:rPr>
              <a:t>Medsökande har egen budget i projektet. </a:t>
            </a:r>
          </a:p>
          <a:p>
            <a:endParaRPr lang="sv-SE" sz="2000" dirty="0">
              <a:solidFill>
                <a:prstClr val="black"/>
              </a:solidFill>
              <a:cs typeface="Arial" panose="020B0604020202020204" pitchFamily="34" charset="0"/>
            </a:endParaRPr>
          </a:p>
          <a:p>
            <a:pPr marL="285750" indent="-285750">
              <a:buFont typeface="Arial" panose="020B0604020202020204" pitchFamily="34" charset="0"/>
              <a:buChar char="•"/>
            </a:pPr>
            <a:r>
              <a:rPr lang="sv-SE" sz="2000" dirty="0">
                <a:solidFill>
                  <a:prstClr val="black"/>
                </a:solidFill>
                <a:cs typeface="Arial" panose="020B0604020202020204" pitchFamily="34" charset="0"/>
              </a:rPr>
              <a:t>Har en egen projektredovisning </a:t>
            </a:r>
          </a:p>
          <a:p>
            <a:endParaRPr lang="sv-SE" sz="2000" dirty="0">
              <a:solidFill>
                <a:prstClr val="black"/>
              </a:solidFill>
              <a:cs typeface="Arial" panose="020B0604020202020204" pitchFamily="34" charset="0"/>
            </a:endParaRPr>
          </a:p>
          <a:p>
            <a:pPr marL="285750" indent="-285750">
              <a:buFont typeface="Arial" panose="020B0604020202020204" pitchFamily="34" charset="0"/>
              <a:buChar char="•"/>
            </a:pPr>
            <a:r>
              <a:rPr lang="sv-SE" sz="2000" dirty="0">
                <a:solidFill>
                  <a:prstClr val="black"/>
                </a:solidFill>
                <a:cs typeface="Arial" panose="020B0604020202020204" pitchFamily="34" charset="0"/>
              </a:rPr>
              <a:t>Programmet betalar dock stödet till den sökande.</a:t>
            </a:r>
          </a:p>
          <a:p>
            <a:endParaRPr lang="sv-SE" sz="2000" dirty="0">
              <a:solidFill>
                <a:prstClr val="black"/>
              </a:solidFill>
              <a:cs typeface="Arial" panose="020B0604020202020204" pitchFamily="34" charset="0"/>
            </a:endParaRPr>
          </a:p>
          <a:p>
            <a:pPr marL="285750" indent="-285750">
              <a:buFont typeface="Arial" panose="020B0604020202020204" pitchFamily="34" charset="0"/>
              <a:buChar char="•"/>
            </a:pPr>
            <a:r>
              <a:rPr lang="sv-SE" sz="2000" dirty="0">
                <a:solidFill>
                  <a:prstClr val="black"/>
                </a:solidFill>
                <a:cs typeface="Arial" panose="020B0604020202020204" pitchFamily="34" charset="0"/>
              </a:rPr>
              <a:t>Upphandlingsreglerna gäller på samma sätt som för projektparternas organisationer. </a:t>
            </a:r>
          </a:p>
        </p:txBody>
      </p:sp>
    </p:spTree>
    <p:extLst>
      <p:ext uri="{BB962C8B-B14F-4D97-AF65-F5344CB8AC3E}">
        <p14:creationId xmlns:p14="http://schemas.microsoft.com/office/powerpoint/2010/main" val="219929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latshållare för innehåll 15"/>
          <p:cNvSpPr>
            <a:spLocks noGrp="1"/>
          </p:cNvSpPr>
          <p:nvPr>
            <p:ph idx="1"/>
          </p:nvPr>
        </p:nvSpPr>
        <p:spPr>
          <a:xfrm>
            <a:off x="395536" y="985559"/>
            <a:ext cx="6912768" cy="4531673"/>
          </a:xfrm>
        </p:spPr>
        <p:txBody>
          <a:bodyPr>
            <a:normAutofit fontScale="92500" lnSpcReduction="10000"/>
          </a:bodyPr>
          <a:lstStyle/>
          <a:p>
            <a:pPr marL="0" indent="0">
              <a:buNone/>
            </a:pPr>
            <a:endParaRPr lang="sv-SE" sz="1800" dirty="0">
              <a:latin typeface="Arial" panose="020B0604020202020204" pitchFamily="34" charset="0"/>
              <a:cs typeface="Arial" panose="020B0604020202020204" pitchFamily="34" charset="0"/>
            </a:endParaRPr>
          </a:p>
          <a:p>
            <a:pPr>
              <a:buFont typeface="Wingdings" panose="05000000000000000000" pitchFamily="2" charset="2"/>
              <a:buChar char="ü"/>
            </a:pPr>
            <a:r>
              <a:rPr lang="sv-SE" sz="1800" dirty="0"/>
              <a:t>Förslag till innehåll finns som mall på webbplatsen</a:t>
            </a:r>
            <a:br>
              <a:rPr lang="sv-SE" sz="1800" dirty="0"/>
            </a:br>
            <a:r>
              <a:rPr lang="sv-SE" sz="1800" dirty="0"/>
              <a:t>Ni kan dock fritt utforma ert eget avtal</a:t>
            </a:r>
          </a:p>
          <a:p>
            <a:pPr marL="0" indent="0">
              <a:buNone/>
            </a:pPr>
            <a:endParaRPr lang="sv-SE" sz="1800" dirty="0"/>
          </a:p>
          <a:p>
            <a:pPr>
              <a:buFont typeface="Wingdings" panose="05000000000000000000" pitchFamily="2" charset="2"/>
              <a:buChar char="ü"/>
            </a:pPr>
            <a:r>
              <a:rPr lang="sv-SE" sz="1800" dirty="0"/>
              <a:t>Utan avtal står projektägaren hela risken</a:t>
            </a:r>
          </a:p>
          <a:p>
            <a:pPr marL="0" indent="0">
              <a:buNone/>
            </a:pPr>
            <a:endParaRPr lang="sv-SE" sz="1800" dirty="0"/>
          </a:p>
          <a:p>
            <a:pPr>
              <a:buFont typeface="Wingdings" panose="05000000000000000000" pitchFamily="2" charset="2"/>
              <a:buChar char="ü"/>
            </a:pPr>
            <a:r>
              <a:rPr lang="sv-SE" sz="1800" dirty="0"/>
              <a:t>Rutiner kring den ekonomiska hanteringen</a:t>
            </a:r>
          </a:p>
          <a:p>
            <a:pPr>
              <a:buFont typeface="Wingdings" panose="05000000000000000000" pitchFamily="2" charset="2"/>
              <a:buChar char="ü"/>
            </a:pPr>
            <a:endParaRPr lang="sv-SE" sz="1800" dirty="0"/>
          </a:p>
          <a:p>
            <a:pPr>
              <a:buFont typeface="Wingdings" panose="05000000000000000000" pitchFamily="2" charset="2"/>
              <a:buChar char="ü"/>
            </a:pPr>
            <a:r>
              <a:rPr lang="sv-SE" sz="1800" dirty="0"/>
              <a:t>Intern kommunikation</a:t>
            </a:r>
          </a:p>
          <a:p>
            <a:pPr marL="0" indent="0">
              <a:buNone/>
            </a:pPr>
            <a:endParaRPr lang="sv-SE" sz="1800" dirty="0"/>
          </a:p>
          <a:p>
            <a:pPr>
              <a:buFont typeface="Wingdings" panose="05000000000000000000" pitchFamily="2" charset="2"/>
              <a:buChar char="ü"/>
            </a:pPr>
            <a:r>
              <a:rPr lang="sv-SE" sz="1800" dirty="0"/>
              <a:t>Vem äger resultatet av projektet?</a:t>
            </a:r>
          </a:p>
          <a:p>
            <a:pPr>
              <a:buFont typeface="Wingdings" panose="05000000000000000000" pitchFamily="2" charset="2"/>
              <a:buChar char="ü"/>
            </a:pPr>
            <a:endParaRPr lang="sv-SE" sz="1800" dirty="0"/>
          </a:p>
          <a:p>
            <a:pPr>
              <a:buFont typeface="Wingdings" panose="05000000000000000000" pitchFamily="2" charset="2"/>
              <a:buChar char="ü"/>
            </a:pPr>
            <a:r>
              <a:rPr lang="sv-SE" sz="1800" dirty="0"/>
              <a:t>Om ni upprättar ett  avtal skickas det in i samband med första ansökan om utbetalning</a:t>
            </a:r>
          </a:p>
          <a:p>
            <a:pPr marL="0" indent="0">
              <a:buNone/>
            </a:pPr>
            <a:endParaRPr lang="sv-SE" dirty="0">
              <a:solidFill>
                <a:schemeClr val="accent1">
                  <a:lumMod val="75000"/>
                </a:schemeClr>
              </a:solidFill>
            </a:endParaRPr>
          </a:p>
        </p:txBody>
      </p:sp>
      <p:sp>
        <p:nvSpPr>
          <p:cNvPr id="9" name="Platshållare för bildnummer 8"/>
          <p:cNvSpPr>
            <a:spLocks noGrp="1"/>
          </p:cNvSpPr>
          <p:nvPr>
            <p:ph type="sldNum" sz="quarter" idx="12"/>
          </p:nvPr>
        </p:nvSpPr>
        <p:spPr/>
        <p:txBody>
          <a:bodyPr/>
          <a:lstStyle/>
          <a:p>
            <a:fld id="{27F9757E-9B39-4A68-B65A-1A5A09F9FBAC}" type="slidenum">
              <a:rPr lang="sv-SE" smtClean="0">
                <a:solidFill>
                  <a:prstClr val="black">
                    <a:tint val="75000"/>
                  </a:prstClr>
                </a:solidFill>
              </a:rPr>
              <a:pPr/>
              <a:t>6</a:t>
            </a:fld>
            <a:endParaRPr lang="sv-SE">
              <a:solidFill>
                <a:prstClr val="black">
                  <a:tint val="75000"/>
                </a:prstClr>
              </a:solidFill>
            </a:endParaRPr>
          </a:p>
        </p:txBody>
      </p:sp>
      <p:sp>
        <p:nvSpPr>
          <p:cNvPr id="15" name="Rubrik 14"/>
          <p:cNvSpPr>
            <a:spLocks noGrp="1"/>
          </p:cNvSpPr>
          <p:nvPr>
            <p:ph type="title"/>
          </p:nvPr>
        </p:nvSpPr>
        <p:spPr>
          <a:xfrm>
            <a:off x="552073" y="260648"/>
            <a:ext cx="8229600" cy="778098"/>
          </a:xfrm>
        </p:spPr>
        <p:txBody>
          <a:bodyPr>
            <a:normAutofit fontScale="90000"/>
          </a:bodyPr>
          <a:lstStyle/>
          <a:p>
            <a:pPr lvl="0" algn="ctr"/>
            <a:br>
              <a:rPr lang="sv-SE" sz="3600" b="1" kern="0" dirty="0">
                <a:solidFill>
                  <a:schemeClr val="accent1">
                    <a:lumMod val="75000"/>
                  </a:schemeClr>
                </a:solidFill>
                <a:latin typeface="Arial" panose="020B0604020202020204" pitchFamily="34" charset="0"/>
                <a:cs typeface="Arial" panose="020B0604020202020204" pitchFamily="34" charset="0"/>
              </a:rPr>
            </a:br>
            <a:r>
              <a:rPr lang="sv-SE" sz="3600" dirty="0">
                <a:solidFill>
                  <a:srgbClr val="0070C0"/>
                </a:solidFill>
                <a:latin typeface="+mn-lt"/>
                <a:cs typeface="Arial" panose="020B0604020202020204" pitchFamily="34" charset="0"/>
              </a:rPr>
              <a:t>Medsökandeavtal rekommenderas</a:t>
            </a:r>
            <a:br>
              <a:rPr lang="sv-SE" sz="4400" kern="0" dirty="0">
                <a:solidFill>
                  <a:srgbClr val="0070C0"/>
                </a:solidFill>
                <a:latin typeface="Arial" panose="020B0604020202020204" pitchFamily="34" charset="0"/>
                <a:cs typeface="Arial" panose="020B0604020202020204" pitchFamily="34" charset="0"/>
              </a:rPr>
            </a:br>
            <a:endParaRPr lang="sv-SE"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11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ssholder for tekst 11"/>
          <p:cNvSpPr>
            <a:spLocks noGrp="1"/>
          </p:cNvSpPr>
          <p:nvPr>
            <p:ph type="body" sz="half" idx="2"/>
          </p:nvPr>
        </p:nvSpPr>
        <p:spPr>
          <a:xfrm>
            <a:off x="362092" y="71841"/>
            <a:ext cx="1329588" cy="1052904"/>
          </a:xfrm>
        </p:spPr>
        <p:txBody>
          <a:bodyPr>
            <a:normAutofit/>
          </a:bodyPr>
          <a:lstStyle/>
          <a:p>
            <a:endParaRPr lang="nb-NO" sz="3600" b="1" dirty="0">
              <a:solidFill>
                <a:schemeClr val="accent1">
                  <a:lumMod val="75000"/>
                </a:schemeClr>
              </a:solidFill>
            </a:endParaRPr>
          </a:p>
          <a:p>
            <a:endParaRPr lang="nb-NO" sz="3600" b="1" dirty="0">
              <a:solidFill>
                <a:schemeClr val="accent1">
                  <a:lumMod val="75000"/>
                </a:schemeClr>
              </a:solidFill>
            </a:endParaRPr>
          </a:p>
          <a:p>
            <a:endParaRPr lang="nb-NO" sz="2800" b="1" dirty="0">
              <a:solidFill>
                <a:schemeClr val="accent1">
                  <a:lumMod val="75000"/>
                </a:schemeClr>
              </a:solidFill>
            </a:endParaRPr>
          </a:p>
          <a:p>
            <a:endParaRPr lang="nb-NO" sz="1900" b="1" dirty="0">
              <a:solidFill>
                <a:schemeClr val="accent1">
                  <a:lumMod val="75000"/>
                </a:schemeClr>
              </a:solidFill>
            </a:endParaRPr>
          </a:p>
        </p:txBody>
      </p:sp>
      <p:sp>
        <p:nvSpPr>
          <p:cNvPr id="9" name="Platshållare för bildnummer 8"/>
          <p:cNvSpPr>
            <a:spLocks noGrp="1"/>
          </p:cNvSpPr>
          <p:nvPr>
            <p:ph type="sldNum" sz="quarter" idx="12"/>
          </p:nvPr>
        </p:nvSpPr>
        <p:spPr/>
        <p:txBody>
          <a:bodyPr/>
          <a:lstStyle/>
          <a:p>
            <a:fld id="{27F9757E-9B39-4A68-B65A-1A5A09F9FBAC}" type="slidenum">
              <a:rPr lang="sv-SE" smtClean="0">
                <a:solidFill>
                  <a:prstClr val="black">
                    <a:tint val="75000"/>
                  </a:prstClr>
                </a:solidFill>
              </a:rPr>
              <a:pPr/>
              <a:t>7</a:t>
            </a:fld>
            <a:endParaRPr lang="sv-SE" dirty="0">
              <a:solidFill>
                <a:prstClr val="black">
                  <a:tint val="75000"/>
                </a:prstClr>
              </a:solidFill>
            </a:endParaRPr>
          </a:p>
        </p:txBody>
      </p:sp>
      <p:sp>
        <p:nvSpPr>
          <p:cNvPr id="15" name="textruta 14"/>
          <p:cNvSpPr txBox="1"/>
          <p:nvPr/>
        </p:nvSpPr>
        <p:spPr>
          <a:xfrm>
            <a:off x="539552" y="521862"/>
            <a:ext cx="7560840" cy="877163"/>
          </a:xfrm>
          <a:prstGeom prst="rect">
            <a:avLst/>
          </a:prstGeom>
          <a:noFill/>
        </p:spPr>
        <p:txBody>
          <a:bodyPr wrap="square" rtlCol="0">
            <a:spAutoFit/>
          </a:bodyPr>
          <a:lstStyle/>
          <a:p>
            <a:pPr algn="ctr"/>
            <a:r>
              <a:rPr lang="sv-SE" sz="3200" dirty="0">
                <a:solidFill>
                  <a:srgbClr val="5B9BD5">
                    <a:lumMod val="75000"/>
                  </a:srgbClr>
                </a:solidFill>
              </a:rPr>
              <a:t>Medfinansiärers roll och ansvar</a:t>
            </a:r>
          </a:p>
          <a:p>
            <a:endParaRPr lang="sv-SE" sz="1900" b="1" dirty="0">
              <a:solidFill>
                <a:srgbClr val="5B9BD5">
                  <a:lumMod val="75000"/>
                </a:srgbClr>
              </a:solidFill>
            </a:endParaRPr>
          </a:p>
        </p:txBody>
      </p:sp>
      <p:sp>
        <p:nvSpPr>
          <p:cNvPr id="16" name="textruta 15"/>
          <p:cNvSpPr txBox="1"/>
          <p:nvPr/>
        </p:nvSpPr>
        <p:spPr>
          <a:xfrm>
            <a:off x="539552" y="1853782"/>
            <a:ext cx="8051757" cy="1754326"/>
          </a:xfrm>
          <a:prstGeom prst="rect">
            <a:avLst/>
          </a:prstGeom>
          <a:noFill/>
        </p:spPr>
        <p:txBody>
          <a:bodyPr wrap="square" rtlCol="0">
            <a:spAutoFit/>
          </a:bodyPr>
          <a:lstStyle/>
          <a:p>
            <a:pPr marL="285750" indent="-285750">
              <a:buFont typeface="Wingdings" panose="05000000000000000000" pitchFamily="2" charset="2"/>
              <a:buChar char="ü"/>
            </a:pPr>
            <a:r>
              <a:rPr lang="sv-SE" dirty="0">
                <a:solidFill>
                  <a:prstClr val="black"/>
                </a:solidFill>
                <a:cs typeface="Arial" panose="020B0604020202020204" pitchFamily="34" charset="0"/>
              </a:rPr>
              <a:t>Medfinansierar projektet antingen med bidrag i pengar eller bidrag i annat än pengar.</a:t>
            </a:r>
          </a:p>
          <a:p>
            <a:pPr marL="285750" indent="-285750">
              <a:buFont typeface="Wingdings" panose="05000000000000000000" pitchFamily="2" charset="2"/>
              <a:buChar char="ü"/>
            </a:pPr>
            <a:endParaRPr lang="sv-SE" dirty="0">
              <a:solidFill>
                <a:prstClr val="black"/>
              </a:solidFill>
              <a:cs typeface="Arial" panose="020B0604020202020204" pitchFamily="34" charset="0"/>
            </a:endParaRPr>
          </a:p>
          <a:p>
            <a:pPr marL="285750" indent="-285750">
              <a:buFont typeface="Wingdings" panose="05000000000000000000" pitchFamily="2" charset="2"/>
              <a:buChar char="ü"/>
            </a:pPr>
            <a:r>
              <a:rPr lang="sv-SE" dirty="0">
                <a:solidFill>
                  <a:prstClr val="black"/>
                </a:solidFill>
                <a:cs typeface="Arial" panose="020B0604020202020204" pitchFamily="34" charset="0"/>
              </a:rPr>
              <a:t>Ska skicka in tidrapporter och beräkna timkostnad om de bidrar med bidrag i annat än pengar till projektägaren som använder uppgifterna i sin redovisning.</a:t>
            </a:r>
          </a:p>
          <a:p>
            <a:r>
              <a:rPr lang="sv-SE" dirty="0">
                <a:solidFill>
                  <a:prstClr val="black"/>
                </a:solidFill>
                <a:cs typeface="Arial" panose="020B0604020202020204" pitchFamily="34" charset="0"/>
              </a:rPr>
              <a:t> </a:t>
            </a:r>
          </a:p>
        </p:txBody>
      </p:sp>
    </p:spTree>
    <p:extLst>
      <p:ext uri="{BB962C8B-B14F-4D97-AF65-F5344CB8AC3E}">
        <p14:creationId xmlns:p14="http://schemas.microsoft.com/office/powerpoint/2010/main" val="76865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bildnummer 8"/>
          <p:cNvSpPr>
            <a:spLocks noGrp="1"/>
          </p:cNvSpPr>
          <p:nvPr>
            <p:ph type="sldNum" sz="quarter" idx="12"/>
          </p:nvPr>
        </p:nvSpPr>
        <p:spPr/>
        <p:txBody>
          <a:bodyPr/>
          <a:lstStyle/>
          <a:p>
            <a:fld id="{27F9757E-9B39-4A68-B65A-1A5A09F9FBAC}" type="slidenum">
              <a:rPr lang="sv-SE" smtClean="0"/>
              <a:t>8</a:t>
            </a:fld>
            <a:endParaRPr lang="sv-SE"/>
          </a:p>
        </p:txBody>
      </p:sp>
      <p:sp>
        <p:nvSpPr>
          <p:cNvPr id="15" name="Rubrik 14"/>
          <p:cNvSpPr>
            <a:spLocks noGrp="1"/>
          </p:cNvSpPr>
          <p:nvPr>
            <p:ph type="title"/>
          </p:nvPr>
        </p:nvSpPr>
        <p:spPr>
          <a:xfrm>
            <a:off x="539552" y="2492896"/>
            <a:ext cx="8229600" cy="778098"/>
          </a:xfrm>
        </p:spPr>
        <p:txBody>
          <a:bodyPr>
            <a:normAutofit fontScale="90000"/>
          </a:bodyPr>
          <a:lstStyle/>
          <a:p>
            <a:pPr lvl="0"/>
            <a:br>
              <a:rPr lang="sv-SE" sz="3600" b="1" kern="0" dirty="0">
                <a:solidFill>
                  <a:schemeClr val="accent1">
                    <a:lumMod val="75000"/>
                  </a:schemeClr>
                </a:solidFill>
                <a:latin typeface="Arial" panose="020B0604020202020204" pitchFamily="34" charset="0"/>
                <a:cs typeface="Arial" panose="020B0604020202020204" pitchFamily="34" charset="0"/>
              </a:rPr>
            </a:br>
            <a:r>
              <a:rPr lang="sv-SE" sz="3600" b="1" kern="0" dirty="0">
                <a:solidFill>
                  <a:schemeClr val="accent1">
                    <a:lumMod val="75000"/>
                  </a:schemeClr>
                </a:solidFill>
                <a:latin typeface="Arial" panose="020B0604020202020204" pitchFamily="34" charset="0"/>
                <a:cs typeface="Arial" panose="020B0604020202020204" pitchFamily="34" charset="0"/>
              </a:rPr>
              <a:t>	</a:t>
            </a:r>
            <a:r>
              <a:rPr lang="sv-SE" sz="3600" b="1" kern="0" dirty="0">
                <a:solidFill>
                  <a:schemeClr val="accent1">
                    <a:lumMod val="75000"/>
                  </a:schemeClr>
                </a:solidFill>
                <a:latin typeface="+mn-lt"/>
                <a:cs typeface="Arial" panose="020B0604020202020204" pitchFamily="34" charset="0"/>
              </a:rPr>
              <a:t>2. </a:t>
            </a:r>
            <a:r>
              <a:rPr lang="sv-SE" altLang="sv-SE" sz="3600" dirty="0">
                <a:solidFill>
                  <a:srgbClr val="0070C0"/>
                </a:solidFill>
                <a:latin typeface="Arial" panose="020B0604020202020204" pitchFamily="34" charset="0"/>
                <a:cs typeface="Arial" panose="020B0604020202020204" pitchFamily="34" charset="0"/>
              </a:rPr>
              <a:t>Stödberättigande kostnader</a:t>
            </a:r>
            <a:br>
              <a:rPr lang="sv-SE" kern="0" dirty="0">
                <a:solidFill>
                  <a:srgbClr val="000000"/>
                </a:solidFill>
              </a:rPr>
            </a:br>
            <a:endParaRPr lang="sv-SE" dirty="0"/>
          </a:p>
        </p:txBody>
      </p:sp>
    </p:spTree>
    <p:extLst>
      <p:ext uri="{BB962C8B-B14F-4D97-AF65-F5344CB8AC3E}">
        <p14:creationId xmlns:p14="http://schemas.microsoft.com/office/powerpoint/2010/main" val="1247987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latshållare för innehåll 15"/>
          <p:cNvSpPr>
            <a:spLocks noGrp="1"/>
          </p:cNvSpPr>
          <p:nvPr>
            <p:ph idx="1"/>
          </p:nvPr>
        </p:nvSpPr>
        <p:spPr>
          <a:xfrm>
            <a:off x="457200" y="1196752"/>
            <a:ext cx="8229600" cy="4929411"/>
          </a:xfrm>
        </p:spPr>
        <p:txBody>
          <a:bodyPr>
            <a:normAutofit/>
          </a:bodyPr>
          <a:lstStyle/>
          <a:p>
            <a:pPr marL="0" indent="0">
              <a:spcBef>
                <a:spcPts val="0"/>
              </a:spcBef>
              <a:buNone/>
              <a:defRPr/>
            </a:pPr>
            <a:endParaRPr lang="sv-SE" kern="0" dirty="0">
              <a:solidFill>
                <a:schemeClr val="accent1">
                  <a:lumMod val="75000"/>
                </a:schemeClr>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nb-NO" altLang="sv-SE" sz="2000" dirty="0">
                <a:cs typeface="Arial" panose="020B0604020202020204" pitchFamily="34" charset="0"/>
              </a:rPr>
              <a:t>Personal</a:t>
            </a:r>
          </a:p>
          <a:p>
            <a:pPr>
              <a:buFont typeface="Wingdings" panose="05000000000000000000" pitchFamily="2" charset="2"/>
              <a:buChar char="ü"/>
            </a:pPr>
            <a:r>
              <a:rPr lang="nb-NO" altLang="sv-SE" sz="2000" dirty="0">
                <a:cs typeface="Arial" panose="020B0604020202020204" pitchFamily="34" charset="0"/>
              </a:rPr>
              <a:t>Extern sakkostnad och externa tjänster</a:t>
            </a:r>
          </a:p>
          <a:p>
            <a:pPr>
              <a:buFont typeface="Wingdings" panose="05000000000000000000" pitchFamily="2" charset="2"/>
              <a:buChar char="ü"/>
            </a:pPr>
            <a:r>
              <a:rPr lang="nb-NO" altLang="sv-SE" sz="2000" dirty="0">
                <a:cs typeface="Arial" panose="020B0604020202020204" pitchFamily="34" charset="0"/>
              </a:rPr>
              <a:t>Resor och logi</a:t>
            </a:r>
          </a:p>
          <a:p>
            <a:pPr>
              <a:buFont typeface="Wingdings" panose="05000000000000000000" pitchFamily="2" charset="2"/>
              <a:buChar char="ü"/>
            </a:pPr>
            <a:r>
              <a:rPr lang="nb-NO" altLang="sv-SE" sz="2000" dirty="0">
                <a:cs typeface="Arial" panose="020B0604020202020204" pitchFamily="34" charset="0"/>
              </a:rPr>
              <a:t>Utrustning</a:t>
            </a:r>
          </a:p>
          <a:p>
            <a:pPr>
              <a:buFont typeface="Wingdings" panose="05000000000000000000" pitchFamily="2" charset="2"/>
              <a:buChar char="ü"/>
            </a:pPr>
            <a:r>
              <a:rPr lang="nb-NO" altLang="sv-SE" sz="2000" dirty="0">
                <a:cs typeface="Arial" panose="020B0604020202020204" pitchFamily="34" charset="0"/>
              </a:rPr>
              <a:t>Schablonkostnader, max 15% av personalkostnader</a:t>
            </a:r>
          </a:p>
          <a:p>
            <a:pPr>
              <a:buFont typeface="Wingdings" panose="05000000000000000000" pitchFamily="2" charset="2"/>
              <a:buChar char="ü"/>
            </a:pPr>
            <a:r>
              <a:rPr lang="nb-NO" altLang="sv-SE" sz="2000" dirty="0">
                <a:cs typeface="Arial" panose="020B0604020202020204" pitchFamily="34" charset="0"/>
              </a:rPr>
              <a:t>Offentligt bidrag i annat än pengar. </a:t>
            </a:r>
          </a:p>
          <a:p>
            <a:pPr>
              <a:buFont typeface="Wingdings" panose="05000000000000000000" pitchFamily="2" charset="2"/>
              <a:buChar char="ü"/>
            </a:pPr>
            <a:r>
              <a:rPr lang="nb-NO" altLang="sv-SE" sz="2000" dirty="0">
                <a:cs typeface="Arial" panose="020B0604020202020204" pitchFamily="34" charset="0"/>
              </a:rPr>
              <a:t>Privat bidrag i annat än pengar. </a:t>
            </a:r>
          </a:p>
          <a:p>
            <a:pPr marL="0" lvl="0" indent="0">
              <a:spcBef>
                <a:spcPts val="0"/>
              </a:spcBef>
              <a:buNone/>
              <a:defRPr/>
            </a:pPr>
            <a:r>
              <a:rPr lang="sv-SE" sz="2800" kern="0" dirty="0">
                <a:solidFill>
                  <a:schemeClr val="accent1">
                    <a:lumMod val="75000"/>
                  </a:schemeClr>
                </a:solidFill>
                <a:latin typeface="Arial" panose="020B0604020202020204" pitchFamily="34" charset="0"/>
                <a:cs typeface="Arial" panose="020B0604020202020204" pitchFamily="34" charset="0"/>
              </a:rPr>
              <a:t> </a:t>
            </a:r>
          </a:p>
          <a:p>
            <a:pPr marL="0" indent="0">
              <a:buNone/>
            </a:pPr>
            <a:endParaRPr lang="sv-SE" dirty="0">
              <a:solidFill>
                <a:schemeClr val="accent1">
                  <a:lumMod val="75000"/>
                </a:schemeClr>
              </a:solidFill>
            </a:endParaRPr>
          </a:p>
        </p:txBody>
      </p:sp>
      <p:sp>
        <p:nvSpPr>
          <p:cNvPr id="9" name="Platshållare för bildnummer 8"/>
          <p:cNvSpPr>
            <a:spLocks noGrp="1"/>
          </p:cNvSpPr>
          <p:nvPr>
            <p:ph type="sldNum" sz="quarter" idx="12"/>
          </p:nvPr>
        </p:nvSpPr>
        <p:spPr/>
        <p:txBody>
          <a:bodyPr/>
          <a:lstStyle/>
          <a:p>
            <a:fld id="{27F9757E-9B39-4A68-B65A-1A5A09F9FBAC}" type="slidenum">
              <a:rPr lang="sv-SE" smtClean="0"/>
              <a:t>9</a:t>
            </a:fld>
            <a:endParaRPr lang="sv-SE"/>
          </a:p>
        </p:txBody>
      </p:sp>
      <p:sp>
        <p:nvSpPr>
          <p:cNvPr id="15" name="Rubrik 14"/>
          <p:cNvSpPr>
            <a:spLocks noGrp="1"/>
          </p:cNvSpPr>
          <p:nvPr>
            <p:ph type="title"/>
          </p:nvPr>
        </p:nvSpPr>
        <p:spPr>
          <a:xfrm>
            <a:off x="552073" y="260648"/>
            <a:ext cx="8229600" cy="778098"/>
          </a:xfrm>
        </p:spPr>
        <p:txBody>
          <a:bodyPr>
            <a:normAutofit/>
          </a:bodyPr>
          <a:lstStyle/>
          <a:p>
            <a:pPr lvl="0" algn="ctr"/>
            <a:r>
              <a:rPr lang="nb-NO" altLang="sv-SE" sz="3200" dirty="0">
                <a:solidFill>
                  <a:srgbClr val="0070C0"/>
                </a:solidFill>
                <a:latin typeface="+mn-lt"/>
                <a:cs typeface="Arial" panose="020B0604020202020204" pitchFamily="34" charset="0"/>
              </a:rPr>
              <a:t>Kostnadslag</a:t>
            </a:r>
            <a:endParaRPr lang="sv-SE" sz="3200" dirty="0">
              <a:solidFill>
                <a:srgbClr val="0070C0"/>
              </a:solidFill>
              <a:latin typeface="+mn-lt"/>
              <a:cs typeface="Arial" panose="020B0604020202020204" pitchFamily="34" charset="0"/>
            </a:endParaRPr>
          </a:p>
        </p:txBody>
      </p:sp>
    </p:spTree>
    <p:extLst>
      <p:ext uri="{BB962C8B-B14F-4D97-AF65-F5344CB8AC3E}">
        <p14:creationId xmlns:p14="http://schemas.microsoft.com/office/powerpoint/2010/main" val="352063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ll Interreg nya loggan">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l Interreg nya loggan.potx" id="{00D80128-07EC-440D-AC02-30A54855FC65}" vid="{E9D5E9DE-E03A-4878-ACFF-4A84D9B2DE8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6150</TotalTime>
  <Words>1711</Words>
  <Application>Microsoft Office PowerPoint</Application>
  <PresentationFormat>Bildspel på skärmen (4:3)</PresentationFormat>
  <Paragraphs>353</Paragraphs>
  <Slides>38</Slides>
  <Notes>38</Notes>
  <HiddenSlides>0</HiddenSlides>
  <MMClips>0</MMClips>
  <ScaleCrop>false</ScaleCrop>
  <HeadingPairs>
    <vt:vector size="8" baseType="variant">
      <vt:variant>
        <vt:lpstr>Använt teckensnitt</vt:lpstr>
      </vt:variant>
      <vt:variant>
        <vt:i4>5</vt:i4>
      </vt:variant>
      <vt:variant>
        <vt:lpstr>Tema</vt:lpstr>
      </vt:variant>
      <vt:variant>
        <vt:i4>1</vt:i4>
      </vt:variant>
      <vt:variant>
        <vt:lpstr>Serverprogram för OLE-inbäddning</vt:lpstr>
      </vt:variant>
      <vt:variant>
        <vt:i4>2</vt:i4>
      </vt:variant>
      <vt:variant>
        <vt:lpstr>Bildrubriker</vt:lpstr>
      </vt:variant>
      <vt:variant>
        <vt:i4>38</vt:i4>
      </vt:variant>
    </vt:vector>
  </HeadingPairs>
  <TitlesOfParts>
    <vt:vector size="46" baseType="lpstr">
      <vt:lpstr>ＭＳ Ｐゴシック</vt:lpstr>
      <vt:lpstr>Arial</vt:lpstr>
      <vt:lpstr>Calibri</vt:lpstr>
      <vt:lpstr>Calibri Light</vt:lpstr>
      <vt:lpstr>Wingdings</vt:lpstr>
      <vt:lpstr>Mall Interreg nya loggan</vt:lpstr>
      <vt:lpstr>Slide</vt:lpstr>
      <vt:lpstr>Utklipp</vt:lpstr>
      <vt:lpstr>Ekonomi &amp; redovisning</vt:lpstr>
      <vt:lpstr>PowerPoint-presentation</vt:lpstr>
      <vt:lpstr>  1. Olika roller och ansvar </vt:lpstr>
      <vt:lpstr>PowerPoint-presentation</vt:lpstr>
      <vt:lpstr>PowerPoint-presentation</vt:lpstr>
      <vt:lpstr> Medsökandeavtal rekommenderas </vt:lpstr>
      <vt:lpstr>PowerPoint-presentation</vt:lpstr>
      <vt:lpstr>  2. Stödberättigande kostnader </vt:lpstr>
      <vt:lpstr>Kostnadslag</vt:lpstr>
      <vt:lpstr>Personal</vt:lpstr>
      <vt:lpstr> Vad gäller för Extern sakkostnad &amp; externa tjänster</vt:lpstr>
      <vt:lpstr>Exempel på Extern sakkostnad &amp; externa tjänster</vt:lpstr>
      <vt:lpstr>Resor och logi</vt:lpstr>
      <vt:lpstr>Utrustning</vt:lpstr>
      <vt:lpstr>Utrustning</vt:lpstr>
      <vt:lpstr>Schablonkostnader</vt:lpstr>
      <vt:lpstr>Bidrag i annat än pengar</vt:lpstr>
      <vt:lpstr>Icke stödberättigade kostnader </vt:lpstr>
      <vt:lpstr>Icke stödberättigade kostnader </vt:lpstr>
      <vt:lpstr>  3. Upphandling </vt:lpstr>
      <vt:lpstr> Upphandling </vt:lpstr>
      <vt:lpstr>   Upphandling i samverkansprojekt   </vt:lpstr>
      <vt:lpstr>   Vad ska upphandlas?   </vt:lpstr>
      <vt:lpstr>   Skickas in med ansökan om utbetalning </vt:lpstr>
      <vt:lpstr>Stödmottagare som inte omfattas av LOU</vt:lpstr>
      <vt:lpstr>  4. Ansökan om utbetalning </vt:lpstr>
      <vt:lpstr> Krav på ansökan om utbetalning</vt:lpstr>
      <vt:lpstr>När ska ansökan om utbetalning skickas in?</vt:lpstr>
      <vt:lpstr>Vad ska framgå av verifikaten?</vt:lpstr>
      <vt:lpstr> Kända orsaker till återkrav </vt:lpstr>
      <vt:lpstr>Kholod och Jörgen gör besök på plats...</vt:lpstr>
      <vt:lpstr>Arkivering för ev. revision</vt:lpstr>
      <vt:lpstr>  5. Smått och gott </vt:lpstr>
      <vt:lpstr>Vi arbetar i Euro</vt:lpstr>
      <vt:lpstr>Förskott</vt:lpstr>
      <vt:lpstr>Projektintäkter</vt:lpstr>
      <vt:lpstr>Mervärdesskatt</vt:lpstr>
      <vt:lpstr> Statsstöd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 om Interreg S-N</dc:title>
  <dc:creator>Sidsel Trønsdal</dc:creator>
  <cp:lastModifiedBy>Westerlund Annica</cp:lastModifiedBy>
  <cp:revision>246</cp:revision>
  <cp:lastPrinted>2016-07-25T11:46:22Z</cp:lastPrinted>
  <dcterms:created xsi:type="dcterms:W3CDTF">2015-01-28T14:58:24Z</dcterms:created>
  <dcterms:modified xsi:type="dcterms:W3CDTF">2016-09-05T12:56:59Z</dcterms:modified>
</cp:coreProperties>
</file>