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6" r:id="rId2"/>
    <p:sldId id="269" r:id="rId3"/>
    <p:sldId id="270" r:id="rId4"/>
    <p:sldId id="274" r:id="rId5"/>
    <p:sldId id="268" r:id="rId6"/>
    <p:sldId id="281" r:id="rId7"/>
    <p:sldId id="262" r:id="rId8"/>
    <p:sldId id="293" r:id="rId9"/>
    <p:sldId id="278" r:id="rId10"/>
    <p:sldId id="288" r:id="rId11"/>
    <p:sldId id="279" r:id="rId12"/>
    <p:sldId id="287" r:id="rId13"/>
    <p:sldId id="289" r:id="rId14"/>
    <p:sldId id="282" r:id="rId15"/>
    <p:sldId id="290" r:id="rId16"/>
    <p:sldId id="291" r:id="rId17"/>
    <p:sldId id="283" r:id="rId18"/>
    <p:sldId id="284" r:id="rId19"/>
    <p:sldId id="285" r:id="rId20"/>
    <p:sldId id="292" r:id="rId21"/>
    <p:sldId id="286" r:id="rId22"/>
  </p:sldIdLst>
  <p:sldSz cx="9144000" cy="6858000" type="screen4x3"/>
  <p:notesSz cx="6789738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07" autoAdjust="0"/>
  </p:normalViewPr>
  <p:slideViewPr>
    <p:cSldViewPr>
      <p:cViewPr>
        <p:scale>
          <a:sx n="80" d="100"/>
          <a:sy n="80" d="100"/>
        </p:scale>
        <p:origin x="-2514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22104-00D7-42E8-B194-C4B1B992F254}" type="datetimeFigureOut">
              <a:rPr lang="sv-SE" smtClean="0"/>
              <a:t>2016-01-14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8974" y="4716661"/>
            <a:ext cx="543179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A0FC4-56DA-461A-9BF9-35FDCF9B15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5747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A0FC4-56DA-461A-9BF9-35FDCF9B156C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0056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A0FC4-56DA-461A-9BF9-35FDCF9B156C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6616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A0FC4-56DA-461A-9BF9-35FDCF9B156C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6616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A0FC4-56DA-461A-9BF9-35FDCF9B156C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6616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A0FC4-56DA-461A-9BF9-35FDCF9B156C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6616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A0FC4-56DA-461A-9BF9-35FDCF9B156C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6616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A0FC4-56DA-461A-9BF9-35FDCF9B156C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6616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A0FC4-56DA-461A-9BF9-35FDCF9B156C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6616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A0FC4-56DA-461A-9BF9-35FDCF9B156C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66168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A0FC4-56DA-461A-9BF9-35FDCF9B156C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66168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A0FC4-56DA-461A-9BF9-35FDCF9B156C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6616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A0FC4-56DA-461A-9BF9-35FDCF9B156C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4097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A0FC4-56DA-461A-9BF9-35FDCF9B156C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6616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A0FC4-56DA-461A-9BF9-35FDCF9B156C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0809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A0FC4-56DA-461A-9BF9-35FDCF9B156C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4857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A0FC4-56DA-461A-9BF9-35FDCF9B156C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6616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A0FC4-56DA-461A-9BF9-35FDCF9B156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6616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A0FC4-56DA-461A-9BF9-35FDCF9B156C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4403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A0FC4-56DA-461A-9BF9-35FDCF9B156C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6616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A0FC4-56DA-461A-9BF9-35FDCF9B156C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6616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DD4E9-B8CF-402E-AAED-CFD0541469AB}" type="datetime1">
              <a:rPr lang="sv-SE" smtClean="0"/>
              <a:t>2016-01-14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Programmet delfinansieras av Europeiska regionala utvecklingsfonden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D150-AA5B-475C-98C0-7871D86588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9054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7FA9-8D1A-4705-A189-ED85022B67A8}" type="datetime1">
              <a:rPr lang="sv-SE" smtClean="0"/>
              <a:t>2016-01-14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Programmet delfinansieras av Europeiska regionala utvecklingsfonden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D150-AA5B-475C-98C0-7871D86588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4376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F97-CCBA-4353-A3AD-EC89EAB69E1C}" type="datetime1">
              <a:rPr lang="sv-SE" smtClean="0"/>
              <a:t>2016-01-14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Programmet delfinansieras av Europeiska regionala utvecklingsfonden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D150-AA5B-475C-98C0-7871D86588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779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9974-9AF5-49E9-AADB-C2CBCFBEBC7B}" type="datetime1">
              <a:rPr lang="sv-SE" smtClean="0"/>
              <a:t>2016-01-14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Programmet delfinansieras av Europeiska regionala utvecklingsfonden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D150-AA5B-475C-98C0-7871D86588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733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90E1-FC26-49D2-BD24-6DC12F2656E2}" type="datetime1">
              <a:rPr lang="sv-SE" smtClean="0"/>
              <a:t>2016-01-14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Programmet delfinansieras av Europeiska regionala utvecklingsfonden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D150-AA5B-475C-98C0-7871D86588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397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4389-73F4-48FC-9BA4-74491CFDE4B0}" type="datetime1">
              <a:rPr lang="sv-SE" smtClean="0"/>
              <a:t>2016-01-14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Programmet delfinansieras av Europeiska regionala utvecklingsfonden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D150-AA5B-475C-98C0-7871D86588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873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554E-E0FC-4488-B5AD-48AD75D0D61B}" type="datetime1">
              <a:rPr lang="sv-SE" smtClean="0"/>
              <a:t>2016-01-14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Programmet delfinansieras av Europeiska regionala utvecklingsfonden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D150-AA5B-475C-98C0-7871D86588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410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5DFE-E70D-4C30-9B62-BF2FA16AAEDB}" type="datetime1">
              <a:rPr lang="sv-SE" smtClean="0"/>
              <a:t>2016-01-14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Programmet delfinansieras av Europeiska regionala utvecklingsfonden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D150-AA5B-475C-98C0-7871D86588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125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0459-0C8B-473B-A4C7-73D01D57F9DE}" type="datetime1">
              <a:rPr lang="sv-SE" smtClean="0"/>
              <a:t>2016-01-14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Programmet delfinansieras av Europeiska regionala utvecklingsfonden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D150-AA5B-475C-98C0-7871D86588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9089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A7B9-858D-4C42-874F-CC39CFA8EF7F}" type="datetime1">
              <a:rPr lang="sv-SE" smtClean="0"/>
              <a:t>2016-01-14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Programmet delfinansieras av Europeiska regionala utvecklingsfonden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D150-AA5B-475C-98C0-7871D86588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171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DDEB-38E5-4D37-B6E4-8183010E7787}" type="datetime1">
              <a:rPr lang="sv-SE" smtClean="0"/>
              <a:t>2016-01-14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Programmet delfinansieras av Europeiska regionala utvecklingsfonden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D150-AA5B-475C-98C0-7871D86588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167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D9AAD-600D-4F68-A125-42CC5FA9F42F}" type="datetime1">
              <a:rPr lang="sv-SE" smtClean="0"/>
              <a:t>2016-01-14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Programmet delfinansieras av Europeiska regionala utvecklingsfonden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4D150-AA5B-475C-98C0-7871D86588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96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reg-sverige-norge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budget/contracts_grants/info_contracts/inforeuro/inforeuro_en.cf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reg-sverige-norge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D150-AA5B-475C-98C0-7871D865886A}" type="slidenum">
              <a:rPr lang="sv-SE" smtClean="0"/>
              <a:t>1</a:t>
            </a:fld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16" y="2422090"/>
            <a:ext cx="6630660" cy="2500345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1043608" y="980728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Hjälp till att fylla i ansökan för Interreg Sverige Norge programmet, </a:t>
            </a:r>
            <a:r>
              <a:rPr lang="sv-SE" sz="2800" dirty="0" smtClean="0"/>
              <a:t>2016-01-14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1569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431519" y="334060"/>
            <a:ext cx="6016852" cy="622920"/>
          </a:xfrm>
        </p:spPr>
        <p:txBody>
          <a:bodyPr>
            <a:normAutofit/>
          </a:bodyPr>
          <a:lstStyle/>
          <a:p>
            <a:pPr algn="l"/>
            <a:r>
              <a:rPr lang="sv-SE" dirty="0" smtClean="0"/>
              <a:t> </a:t>
            </a:r>
            <a:r>
              <a:rPr lang="sv-SE" sz="3000" dirty="0">
                <a:solidFill>
                  <a:schemeClr val="tx1"/>
                </a:solidFill>
              </a:rPr>
              <a:t>Min ansökan – </a:t>
            </a:r>
            <a:r>
              <a:rPr lang="sv-SE" sz="3000" dirty="0" smtClean="0">
                <a:solidFill>
                  <a:schemeClr val="tx1"/>
                </a:solidFill>
              </a:rPr>
              <a:t>Norsk sökande</a:t>
            </a:r>
            <a:endParaRPr lang="sv-SE" sz="3000" dirty="0">
              <a:solidFill>
                <a:schemeClr val="tx1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553495" y="5088798"/>
            <a:ext cx="8410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v-SE" sz="1400" dirty="0" smtClean="0"/>
              <a:t>När du klickar på ”Lägg till organisation” kommer en  pop-</a:t>
            </a:r>
            <a:r>
              <a:rPr lang="sv-SE" sz="1400" dirty="0" err="1" smtClean="0"/>
              <a:t>up</a:t>
            </a:r>
            <a:r>
              <a:rPr lang="sv-SE" sz="1400" dirty="0" smtClean="0"/>
              <a:t> ruta upp för norsk projektpartner.  Denna flik måste fyllas i och vara komplett innan du kan lägga till den norska budgeten i </a:t>
            </a:r>
            <a:r>
              <a:rPr lang="sv-SE" sz="1400" b="1" dirty="0" smtClean="0"/>
              <a:t>euro</a:t>
            </a:r>
            <a:r>
              <a:rPr lang="sv-SE" sz="1400" dirty="0" smtClean="0"/>
              <a:t>.</a:t>
            </a:r>
            <a:endParaRPr lang="sv-SE" sz="1400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D150-AA5B-475C-98C0-7871D865886A}" type="slidenum">
              <a:rPr lang="sv-SE" smtClean="0"/>
              <a:t>10</a:t>
            </a:fld>
            <a:endParaRPr lang="sv-S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39" y="1081355"/>
            <a:ext cx="8544850" cy="338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Rak pil 9"/>
          <p:cNvCxnSpPr/>
          <p:nvPr/>
        </p:nvCxnSpPr>
        <p:spPr>
          <a:xfrm flipV="1">
            <a:off x="116042" y="4410900"/>
            <a:ext cx="437453" cy="360040"/>
          </a:xfrm>
          <a:prstGeom prst="straightConnector1">
            <a:avLst/>
          </a:prstGeom>
          <a:ln>
            <a:solidFill>
              <a:srgbClr val="FF0000"/>
            </a:solidFill>
            <a:headEnd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76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431519" y="334060"/>
            <a:ext cx="6016852" cy="622920"/>
          </a:xfrm>
        </p:spPr>
        <p:txBody>
          <a:bodyPr>
            <a:normAutofit/>
          </a:bodyPr>
          <a:lstStyle/>
          <a:p>
            <a:pPr algn="l"/>
            <a:r>
              <a:rPr lang="sv-SE" dirty="0" smtClean="0"/>
              <a:t> </a:t>
            </a:r>
            <a:r>
              <a:rPr lang="sv-SE" sz="3000" dirty="0">
                <a:solidFill>
                  <a:schemeClr val="tx1"/>
                </a:solidFill>
              </a:rPr>
              <a:t>Min ansökan – </a:t>
            </a:r>
            <a:r>
              <a:rPr lang="sv-SE" sz="3000" dirty="0" smtClean="0">
                <a:solidFill>
                  <a:schemeClr val="tx1"/>
                </a:solidFill>
              </a:rPr>
              <a:t>Projektbeskrivning</a:t>
            </a:r>
            <a:endParaRPr lang="sv-SE" sz="3000" dirty="0">
              <a:solidFill>
                <a:schemeClr val="tx1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495979" y="5379690"/>
            <a:ext cx="79860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- </a:t>
            </a:r>
            <a:r>
              <a:rPr lang="sv-SE" sz="1400" dirty="0" smtClean="0"/>
              <a:t>Varje </a:t>
            </a:r>
            <a:r>
              <a:rPr lang="sv-SE" sz="1400" dirty="0"/>
              <a:t>textfält rymmer </a:t>
            </a:r>
            <a:r>
              <a:rPr lang="sv-SE" sz="1400" b="1" dirty="0"/>
              <a:t>4000 tecken</a:t>
            </a:r>
            <a:r>
              <a:rPr lang="sv-SE" sz="1400" dirty="0"/>
              <a:t>. Tänk på att det viktiga är att uttrycka sig klart och gärna kärnfullt i projektbeskrivningen </a:t>
            </a:r>
            <a:r>
              <a:rPr lang="sv-SE" sz="1400" dirty="0" smtClean="0"/>
              <a:t> så att det är lätt att förstå vad som ska genomföras i projektet och vad det går ut på. Av Min ansökan ska en utomstående läsare förstå huvuddragen i projektet. Detaljer kan utvecklas ytterligare i projektbeskrivningsbilagan om så behövs. </a:t>
            </a:r>
            <a:endParaRPr lang="sv-SE" sz="1400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D150-AA5B-475C-98C0-7871D865886A}" type="slidenum">
              <a:rPr lang="sv-SE" smtClean="0"/>
              <a:t>11</a:t>
            </a:fld>
            <a:endParaRPr lang="sv-S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3" y="908720"/>
            <a:ext cx="7994123" cy="42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14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431519" y="334060"/>
            <a:ext cx="6016852" cy="622920"/>
          </a:xfrm>
        </p:spPr>
        <p:txBody>
          <a:bodyPr>
            <a:normAutofit fontScale="92500"/>
          </a:bodyPr>
          <a:lstStyle/>
          <a:p>
            <a:pPr algn="l"/>
            <a:r>
              <a:rPr lang="sv-SE" dirty="0" smtClean="0"/>
              <a:t> </a:t>
            </a:r>
            <a:r>
              <a:rPr lang="sv-SE" sz="3000" dirty="0">
                <a:solidFill>
                  <a:schemeClr val="tx1"/>
                </a:solidFill>
              </a:rPr>
              <a:t>Min ansökan – </a:t>
            </a:r>
            <a:r>
              <a:rPr lang="sv-SE" sz="3000" dirty="0" smtClean="0">
                <a:solidFill>
                  <a:schemeClr val="tx1"/>
                </a:solidFill>
              </a:rPr>
              <a:t>Tid- och aktivitetsplan</a:t>
            </a:r>
            <a:endParaRPr lang="sv-SE" sz="3000" dirty="0">
              <a:solidFill>
                <a:schemeClr val="tx1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495978" y="5445224"/>
            <a:ext cx="77484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v-SE" sz="1400" dirty="0" smtClean="0">
                <a:latin typeface="Open Sans Semibold"/>
              </a:rPr>
              <a:t>Klicka </a:t>
            </a:r>
            <a:r>
              <a:rPr lang="sv-SE" sz="1400" b="1" dirty="0">
                <a:latin typeface="Open Sans Semibold"/>
              </a:rPr>
              <a:t>Lägg till </a:t>
            </a:r>
            <a:r>
              <a:rPr lang="sv-SE" sz="1400" dirty="0">
                <a:latin typeface="Open Sans Semibold"/>
              </a:rPr>
              <a:t>för att ange en </a:t>
            </a:r>
            <a:r>
              <a:rPr lang="sv-SE" sz="1400" dirty="0" smtClean="0">
                <a:latin typeface="Open Sans Semibold"/>
              </a:rPr>
              <a:t>aktivitet. Förutom </a:t>
            </a:r>
            <a:r>
              <a:rPr lang="sv-SE" sz="1400" dirty="0">
                <a:latin typeface="Open Sans Semibold"/>
              </a:rPr>
              <a:t>p</a:t>
            </a:r>
            <a:r>
              <a:rPr lang="sv-SE" sz="1400" dirty="0" smtClean="0">
                <a:latin typeface="Open Sans Semibold"/>
              </a:rPr>
              <a:t>rojektledning </a:t>
            </a:r>
            <a:r>
              <a:rPr lang="sv-SE" sz="1400" dirty="0">
                <a:latin typeface="Open Sans Semibold"/>
              </a:rPr>
              <a:t>och k</a:t>
            </a:r>
            <a:r>
              <a:rPr lang="sv-SE" sz="1400" dirty="0" smtClean="0">
                <a:latin typeface="Open Sans Semibold"/>
              </a:rPr>
              <a:t>ommunikation som är obligatoriska </a:t>
            </a:r>
            <a:r>
              <a:rPr lang="sv-SE" sz="1400" dirty="0">
                <a:latin typeface="Open Sans Semibold"/>
              </a:rPr>
              <a:t>bör projektet delas in i cirka 3–5 huvudaktiviteter</a:t>
            </a:r>
            <a:r>
              <a:rPr lang="sv-SE" sz="1400" dirty="0" smtClean="0">
                <a:latin typeface="Open Sans Semibold"/>
              </a:rPr>
              <a:t>. Aktiviteterna kan sedan delas in i delaktiviteter.</a:t>
            </a:r>
          </a:p>
          <a:p>
            <a:pPr marL="285750" indent="-285750">
              <a:buFontTx/>
              <a:buChar char="-"/>
            </a:pPr>
            <a:r>
              <a:rPr lang="sv-SE" sz="1400" dirty="0" smtClean="0">
                <a:latin typeface="Open Sans Semibold"/>
              </a:rPr>
              <a:t>Se till att summan av aktiviteterna stämmer med projektets faktiska kostnader.</a:t>
            </a:r>
            <a:endParaRPr lang="sv-SE" sz="1400" dirty="0">
              <a:latin typeface="Open Sans Semibold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D150-AA5B-475C-98C0-7871D865886A}" type="slidenum">
              <a:rPr lang="sv-SE" smtClean="0"/>
              <a:t>12</a:t>
            </a:fld>
            <a:endParaRPr lang="sv-S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55" y="836712"/>
            <a:ext cx="887499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Rak pil 9"/>
          <p:cNvCxnSpPr/>
          <p:nvPr/>
        </p:nvCxnSpPr>
        <p:spPr>
          <a:xfrm flipV="1">
            <a:off x="495978" y="4955550"/>
            <a:ext cx="218727" cy="489674"/>
          </a:xfrm>
          <a:prstGeom prst="straightConnector1">
            <a:avLst/>
          </a:prstGeom>
          <a:ln>
            <a:solidFill>
              <a:srgbClr val="FF0000"/>
            </a:solidFill>
            <a:headEnd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pil 13"/>
          <p:cNvCxnSpPr/>
          <p:nvPr/>
        </p:nvCxnSpPr>
        <p:spPr>
          <a:xfrm>
            <a:off x="4861101" y="1261798"/>
            <a:ext cx="142947" cy="230406"/>
          </a:xfrm>
          <a:prstGeom prst="straightConnector1">
            <a:avLst/>
          </a:prstGeom>
          <a:ln>
            <a:solidFill>
              <a:srgbClr val="FF0000"/>
            </a:solidFill>
            <a:headEnd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88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431519" y="334060"/>
            <a:ext cx="6016852" cy="622920"/>
          </a:xfrm>
        </p:spPr>
        <p:txBody>
          <a:bodyPr>
            <a:normAutofit fontScale="92500"/>
          </a:bodyPr>
          <a:lstStyle/>
          <a:p>
            <a:pPr algn="l"/>
            <a:r>
              <a:rPr lang="sv-SE" dirty="0" smtClean="0"/>
              <a:t> </a:t>
            </a:r>
            <a:r>
              <a:rPr lang="sv-SE" sz="3000" dirty="0">
                <a:solidFill>
                  <a:schemeClr val="tx1"/>
                </a:solidFill>
              </a:rPr>
              <a:t>Min ansökan – </a:t>
            </a:r>
            <a:r>
              <a:rPr lang="sv-SE" sz="3000" dirty="0" smtClean="0">
                <a:solidFill>
                  <a:schemeClr val="tx1"/>
                </a:solidFill>
              </a:rPr>
              <a:t>EU-budget /kostnader</a:t>
            </a:r>
            <a:endParaRPr lang="sv-SE" sz="3000" dirty="0">
              <a:solidFill>
                <a:schemeClr val="tx1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495978" y="5157907"/>
            <a:ext cx="8929945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- Fliken Budget består av </a:t>
            </a:r>
            <a:r>
              <a:rPr lang="sv-SE" sz="1400" b="1" dirty="0"/>
              <a:t>projektets budget i </a:t>
            </a:r>
            <a:r>
              <a:rPr lang="sv-SE" sz="1400" b="1" dirty="0" smtClean="0"/>
              <a:t>Sverige i euro</a:t>
            </a:r>
            <a:r>
              <a:rPr lang="sv-SE" sz="1400" dirty="0" smtClean="0"/>
              <a:t>.</a:t>
            </a:r>
            <a:endParaRPr lang="sv-SE" sz="1400" dirty="0"/>
          </a:p>
          <a:p>
            <a:r>
              <a:rPr lang="sv-SE" sz="1400" dirty="0"/>
              <a:t>- K</a:t>
            </a:r>
            <a:r>
              <a:rPr lang="sv-SE" sz="1400" dirty="0" smtClean="0"/>
              <a:t>licka </a:t>
            </a:r>
            <a:r>
              <a:rPr lang="sv-SE" sz="1400" dirty="0"/>
              <a:t>på </a:t>
            </a:r>
            <a:r>
              <a:rPr lang="sv-SE" sz="1400" dirty="0" smtClean="0"/>
              <a:t>pilen per kostnadsslag </a:t>
            </a:r>
            <a:r>
              <a:rPr lang="sv-SE" sz="1400" dirty="0"/>
              <a:t>(&gt;) för att ange budgeterade kostnader </a:t>
            </a:r>
            <a:r>
              <a:rPr lang="sv-SE" sz="1400" dirty="0" smtClean="0"/>
              <a:t>i euro.</a:t>
            </a:r>
            <a:endParaRPr lang="sv-SE" sz="1400" dirty="0"/>
          </a:p>
          <a:p>
            <a:r>
              <a:rPr lang="sv-SE" sz="1400" dirty="0" smtClean="0"/>
              <a:t>- Posten kontor och administration ska inte användas. Använd istället schablonkostnader som får vara max 15 procent</a:t>
            </a:r>
          </a:p>
          <a:p>
            <a:r>
              <a:rPr lang="sv-SE" sz="1400" dirty="0" smtClean="0"/>
              <a:t> av personalkostnaderna.</a:t>
            </a:r>
            <a:endParaRPr lang="sv-SE" sz="1400" dirty="0" smtClean="0"/>
          </a:p>
          <a:p>
            <a:r>
              <a:rPr lang="sv-SE" sz="1400" dirty="0" smtClean="0"/>
              <a:t> -Kom ihåg att budgeten ska </a:t>
            </a:r>
            <a:r>
              <a:rPr lang="sv-SE" sz="1400" b="1" dirty="0" smtClean="0"/>
              <a:t>preciseras</a:t>
            </a:r>
            <a:r>
              <a:rPr lang="sv-SE" sz="1400" dirty="0" smtClean="0"/>
              <a:t> i en särskild obligatorisk bilaga till projektet som finns på </a:t>
            </a:r>
            <a:br>
              <a:rPr lang="sv-SE" sz="1400" dirty="0" smtClean="0"/>
            </a:br>
            <a:r>
              <a:rPr lang="sv-SE" sz="1400" dirty="0" smtClean="0">
                <a:hlinkClick r:id="rId3"/>
              </a:rPr>
              <a:t>www.interreg-sverige-norge.com</a:t>
            </a:r>
            <a:r>
              <a:rPr lang="sv-SE" sz="1400" dirty="0" smtClean="0"/>
              <a:t>.</a:t>
            </a:r>
          </a:p>
          <a:p>
            <a:pPr marL="285750" indent="-285750">
              <a:buFontTx/>
              <a:buChar char="-"/>
            </a:pPr>
            <a:endParaRPr lang="sv-SE" sz="1400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D150-AA5B-475C-98C0-7871D865886A}" type="slidenum">
              <a:rPr lang="sv-SE" smtClean="0"/>
              <a:t>13</a:t>
            </a:fld>
            <a:endParaRPr lang="sv-SE"/>
          </a:p>
        </p:txBody>
      </p:sp>
      <p:cxnSp>
        <p:nvCxnSpPr>
          <p:cNvPr id="11" name="Rak pil 10"/>
          <p:cNvCxnSpPr/>
          <p:nvPr/>
        </p:nvCxnSpPr>
        <p:spPr>
          <a:xfrm>
            <a:off x="3107" y="1772816"/>
            <a:ext cx="322993" cy="0"/>
          </a:xfrm>
          <a:prstGeom prst="straightConnector1">
            <a:avLst/>
          </a:prstGeom>
          <a:ln>
            <a:solidFill>
              <a:srgbClr val="FF0000"/>
            </a:solidFill>
            <a:headEnd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ruta 1"/>
          <p:cNvSpPr txBox="1"/>
          <p:nvPr/>
        </p:nvSpPr>
        <p:spPr>
          <a:xfrm>
            <a:off x="4067944" y="1628800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VIKTIGT!</a:t>
            </a:r>
            <a:r>
              <a:rPr lang="sv-SE" dirty="0" smtClean="0"/>
              <a:t> </a:t>
            </a:r>
            <a:r>
              <a:rPr lang="sv-SE" dirty="0" smtClean="0">
                <a:solidFill>
                  <a:srgbClr val="FF0000"/>
                </a:solidFill>
              </a:rPr>
              <a:t>Medfinansieringen ska uppgå till minst 50 procent</a:t>
            </a:r>
            <a:r>
              <a:rPr lang="sv-SE" dirty="0" smtClean="0"/>
              <a:t> av de TOTALA kostnaderna! </a:t>
            </a:r>
          </a:p>
          <a:p>
            <a:r>
              <a:rPr lang="sv-SE" dirty="0" smtClean="0"/>
              <a:t>I Min ansökan är totala kostnader= Summa, kostnader.</a:t>
            </a:r>
            <a:endParaRPr lang="sv-S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15" y="1070289"/>
            <a:ext cx="36385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 5"/>
          <p:cNvSpPr/>
          <p:nvPr/>
        </p:nvSpPr>
        <p:spPr>
          <a:xfrm>
            <a:off x="433803" y="3933056"/>
            <a:ext cx="3520261" cy="337633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334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5" y="1284903"/>
            <a:ext cx="360045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431519" y="334060"/>
            <a:ext cx="6016852" cy="62292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sv-SE" dirty="0" smtClean="0"/>
              <a:t> </a:t>
            </a:r>
            <a:r>
              <a:rPr lang="sv-SE" sz="3000" dirty="0">
                <a:solidFill>
                  <a:schemeClr val="tx1"/>
                </a:solidFill>
              </a:rPr>
              <a:t>Min ansökan – </a:t>
            </a:r>
            <a:r>
              <a:rPr lang="sv-SE" sz="3000" dirty="0" smtClean="0">
                <a:solidFill>
                  <a:schemeClr val="tx1"/>
                </a:solidFill>
              </a:rPr>
              <a:t>EU-budget/medfinansiering</a:t>
            </a:r>
            <a:endParaRPr lang="sv-SE" sz="3000" dirty="0">
              <a:solidFill>
                <a:schemeClr val="tx1"/>
              </a:solidFill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D150-AA5B-475C-98C0-7871D865886A}" type="slidenum">
              <a:rPr lang="sv-SE" smtClean="0"/>
              <a:t>14</a:t>
            </a:fld>
            <a:endParaRPr lang="sv-SE"/>
          </a:p>
        </p:txBody>
      </p:sp>
      <p:cxnSp>
        <p:nvCxnSpPr>
          <p:cNvPr id="11" name="Rak pil 10"/>
          <p:cNvCxnSpPr/>
          <p:nvPr/>
        </p:nvCxnSpPr>
        <p:spPr>
          <a:xfrm>
            <a:off x="228538" y="3212976"/>
            <a:ext cx="333896" cy="0"/>
          </a:xfrm>
          <a:prstGeom prst="straightConnector1">
            <a:avLst/>
          </a:prstGeom>
          <a:ln>
            <a:solidFill>
              <a:srgbClr val="FF0000"/>
            </a:solidFill>
            <a:headEnd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/>
          <p:cNvSpPr txBox="1"/>
          <p:nvPr/>
        </p:nvSpPr>
        <p:spPr>
          <a:xfrm>
            <a:off x="4317770" y="1484784"/>
            <a:ext cx="46467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/>
              <a:t>Viktig information!</a:t>
            </a:r>
          </a:p>
          <a:p>
            <a:r>
              <a:rPr lang="sv-SE" sz="1600" dirty="0" smtClean="0"/>
              <a:t>-Sökande och medsökande kan enbart medfinansiera projektet i form av </a:t>
            </a:r>
            <a:r>
              <a:rPr lang="sv-SE" sz="1600" b="1" dirty="0" smtClean="0"/>
              <a:t>kontanta medel </a:t>
            </a:r>
            <a:r>
              <a:rPr lang="sv-SE" sz="1600" dirty="0" smtClean="0"/>
              <a:t>(aldrig som bidrag i annat än pengar). Läs mer om detta i projekthandboken.</a:t>
            </a:r>
          </a:p>
          <a:p>
            <a:r>
              <a:rPr lang="sv-SE" sz="1600" dirty="0" smtClean="0"/>
              <a:t> </a:t>
            </a:r>
          </a:p>
          <a:p>
            <a:r>
              <a:rPr lang="sv-SE" sz="1600" dirty="0" smtClean="0"/>
              <a:t>- Bidrag i annat än pengar adderas till de faktiska kostnaderna och utgör tillsammans med dessa den totala kostnaden för projektet (se sid 13)</a:t>
            </a:r>
          </a:p>
          <a:p>
            <a:endParaRPr lang="sv-SE" sz="1600" dirty="0" smtClean="0"/>
          </a:p>
          <a:p>
            <a:r>
              <a:rPr lang="sv-SE" sz="1600" dirty="0"/>
              <a:t>-</a:t>
            </a:r>
            <a:r>
              <a:rPr lang="sv-SE" sz="1600" dirty="0" smtClean="0"/>
              <a:t>Medfinansieringen för projektet måste uppgå till minst 50 procent av de totala kostnaderna, som i detta fall. Ex: Totala kostnader: 12 000 EUR, </a:t>
            </a:r>
          </a:p>
          <a:p>
            <a:r>
              <a:rPr lang="sv-SE" sz="1600" dirty="0" smtClean="0"/>
              <a:t>Medfinansiering: </a:t>
            </a:r>
            <a:br>
              <a:rPr lang="sv-SE" sz="1600" dirty="0" smtClean="0"/>
            </a:br>
            <a:r>
              <a:rPr lang="sv-SE" sz="1600" dirty="0" smtClean="0"/>
              <a:t>6 000 EUR. Andelen av de totala kostnaderna blir då 50 procent vad gäller medfinansieringen. EU-stöd utgår med 50 procent (6000 EUR) som ger en total finansiering om 12 000 EUR</a:t>
            </a:r>
            <a:r>
              <a:rPr lang="sv-SE" sz="1600" dirty="0" smtClean="0"/>
              <a:t>.</a:t>
            </a:r>
            <a:endParaRPr lang="sv-SE" sz="1600" dirty="0" smtClean="0"/>
          </a:p>
        </p:txBody>
      </p:sp>
      <p:sp>
        <p:nvSpPr>
          <p:cNvPr id="13" name="textruta 12"/>
          <p:cNvSpPr txBox="1"/>
          <p:nvPr/>
        </p:nvSpPr>
        <p:spPr>
          <a:xfrm>
            <a:off x="3779887" y="6009099"/>
            <a:ext cx="5184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solidFill>
                  <a:srgbClr val="FF0000"/>
                </a:solidFill>
              </a:rPr>
              <a:t>Obs! – Kom ihåg att det är 50 procent av  de </a:t>
            </a:r>
            <a:r>
              <a:rPr lang="sv-SE" sz="1200" b="1" dirty="0" smtClean="0">
                <a:solidFill>
                  <a:srgbClr val="FF0000"/>
                </a:solidFill>
              </a:rPr>
              <a:t>totala kostnaderna </a:t>
            </a:r>
            <a:r>
              <a:rPr lang="sv-SE" sz="1200" dirty="0" smtClean="0">
                <a:solidFill>
                  <a:srgbClr val="FF0000"/>
                </a:solidFill>
              </a:rPr>
              <a:t>som medfinansieringen ska täcka. De uppgifter som står under beräkning av stöd  är </a:t>
            </a:r>
            <a:r>
              <a:rPr lang="sv-SE" sz="1200" dirty="0" smtClean="0">
                <a:solidFill>
                  <a:srgbClr val="FF0000"/>
                </a:solidFill>
              </a:rPr>
              <a:t>beräknade på felaktiga grunder i datasystemet och bör bortses från.</a:t>
            </a:r>
            <a:endParaRPr lang="sv-SE" dirty="0"/>
          </a:p>
        </p:txBody>
      </p:sp>
      <p:cxnSp>
        <p:nvCxnSpPr>
          <p:cNvPr id="4" name="Rak 3"/>
          <p:cNvCxnSpPr/>
          <p:nvPr/>
        </p:nvCxnSpPr>
        <p:spPr>
          <a:xfrm>
            <a:off x="611535" y="4518192"/>
            <a:ext cx="3168352" cy="1217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 flipV="1">
            <a:off x="552384" y="4437112"/>
            <a:ext cx="3083512" cy="1217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1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431518" y="334060"/>
            <a:ext cx="8244937" cy="62292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sv-SE" sz="3000" dirty="0" smtClean="0">
                <a:solidFill>
                  <a:schemeClr val="tx1"/>
                </a:solidFill>
              </a:rPr>
              <a:t>Min </a:t>
            </a:r>
            <a:r>
              <a:rPr lang="sv-SE" sz="3000" dirty="0">
                <a:solidFill>
                  <a:schemeClr val="tx1"/>
                </a:solidFill>
              </a:rPr>
              <a:t>ansökan – </a:t>
            </a:r>
            <a:r>
              <a:rPr lang="sv-SE" sz="3000" dirty="0" smtClean="0">
                <a:solidFill>
                  <a:schemeClr val="tx1"/>
                </a:solidFill>
              </a:rPr>
              <a:t>EU-budget/intäkter och aktiviteter utanför programområdet</a:t>
            </a:r>
            <a:endParaRPr lang="sv-SE" sz="3000" dirty="0">
              <a:solidFill>
                <a:schemeClr val="tx1"/>
              </a:solidFill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D150-AA5B-475C-98C0-7871D865886A}" type="slidenum">
              <a:rPr lang="sv-SE" smtClean="0"/>
              <a:t>15</a:t>
            </a:fld>
            <a:endParaRPr lang="sv-SE"/>
          </a:p>
        </p:txBody>
      </p:sp>
      <p:sp>
        <p:nvSpPr>
          <p:cNvPr id="13" name="textruta 12"/>
          <p:cNvSpPr txBox="1"/>
          <p:nvPr/>
        </p:nvSpPr>
        <p:spPr>
          <a:xfrm>
            <a:off x="498697" y="4581128"/>
            <a:ext cx="6881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v-SE" sz="1400" dirty="0" smtClean="0"/>
              <a:t>Om intäkter förväntas efter projektets slut ska detta anges.</a:t>
            </a:r>
          </a:p>
          <a:p>
            <a:pPr marL="285750" indent="-285750">
              <a:buFontTx/>
              <a:buChar char="-"/>
            </a:pPr>
            <a:r>
              <a:rPr lang="sv-SE" sz="1400" dirty="0" smtClean="0"/>
              <a:t>Om aktiviteter genomförs utanför det programområden som ansökan</a:t>
            </a:r>
          </a:p>
          <a:p>
            <a:r>
              <a:rPr lang="sv-SE" sz="1400" dirty="0" smtClean="0"/>
              <a:t>        gäller ska det anges samt den budgeterade kostnaden samt aktiviteternas omfattning. </a:t>
            </a:r>
            <a:br>
              <a:rPr lang="sv-SE" sz="1400" dirty="0" smtClean="0"/>
            </a:br>
            <a:r>
              <a:rPr lang="sv-SE" sz="1400" dirty="0" smtClean="0"/>
              <a:t>        </a:t>
            </a:r>
            <a:r>
              <a:rPr lang="sv-SE" sz="1400" b="1" dirty="0" smtClean="0"/>
              <a:t>Tänk på att detta gäller även för resor utanför programområdet, t.ex. studieresor!</a:t>
            </a:r>
            <a:endParaRPr lang="sv-SE" sz="14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97" y="1105697"/>
            <a:ext cx="771525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49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431518" y="334060"/>
            <a:ext cx="7956905" cy="622920"/>
          </a:xfrm>
        </p:spPr>
        <p:txBody>
          <a:bodyPr>
            <a:normAutofit/>
          </a:bodyPr>
          <a:lstStyle/>
          <a:p>
            <a:pPr algn="l"/>
            <a:r>
              <a:rPr lang="sv-SE" sz="3000" dirty="0" smtClean="0">
                <a:solidFill>
                  <a:schemeClr val="tx1"/>
                </a:solidFill>
              </a:rPr>
              <a:t>Min </a:t>
            </a:r>
            <a:r>
              <a:rPr lang="sv-SE" sz="3000" dirty="0">
                <a:solidFill>
                  <a:schemeClr val="tx1"/>
                </a:solidFill>
              </a:rPr>
              <a:t>ansökan – </a:t>
            </a:r>
            <a:r>
              <a:rPr lang="sv-SE" sz="3000" dirty="0" smtClean="0">
                <a:solidFill>
                  <a:schemeClr val="tx1"/>
                </a:solidFill>
              </a:rPr>
              <a:t>Norsk budget och medfinansiering</a:t>
            </a:r>
            <a:endParaRPr lang="sv-SE" sz="3000" dirty="0">
              <a:solidFill>
                <a:schemeClr val="tx1"/>
              </a:solidFill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D150-AA5B-475C-98C0-7871D865886A}" type="slidenum">
              <a:rPr lang="sv-SE" smtClean="0"/>
              <a:t>16</a:t>
            </a:fld>
            <a:endParaRPr lang="sv-SE"/>
          </a:p>
        </p:txBody>
      </p:sp>
      <p:sp>
        <p:nvSpPr>
          <p:cNvPr id="13" name="textruta 12"/>
          <p:cNvSpPr txBox="1"/>
          <p:nvPr/>
        </p:nvSpPr>
        <p:spPr>
          <a:xfrm>
            <a:off x="501500" y="5229200"/>
            <a:ext cx="68816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v-SE" sz="1400" dirty="0" smtClean="0"/>
              <a:t>Behöver inte preciseras på samma sätt som den svenska budgeten, det räcker i med totalbeloppet per kostnadsslag. Däremot ska de norska medfinansiärerna anges med namn på samma sätt som för den svenska projektbudgeten.</a:t>
            </a:r>
            <a:endParaRPr lang="sv-SE" sz="1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494911" cy="400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Rak pil 8"/>
          <p:cNvCxnSpPr/>
          <p:nvPr/>
        </p:nvCxnSpPr>
        <p:spPr>
          <a:xfrm flipH="1" flipV="1">
            <a:off x="7596336" y="1412776"/>
            <a:ext cx="576064" cy="504056"/>
          </a:xfrm>
          <a:prstGeom prst="straightConnector1">
            <a:avLst/>
          </a:prstGeom>
          <a:ln>
            <a:solidFill>
              <a:srgbClr val="FF0000"/>
            </a:solidFill>
            <a:headEnd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27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431519" y="334060"/>
            <a:ext cx="6016852" cy="622920"/>
          </a:xfrm>
        </p:spPr>
        <p:txBody>
          <a:bodyPr>
            <a:normAutofit/>
          </a:bodyPr>
          <a:lstStyle/>
          <a:p>
            <a:pPr algn="l"/>
            <a:r>
              <a:rPr lang="sv-SE" dirty="0" smtClean="0"/>
              <a:t> </a:t>
            </a:r>
            <a:r>
              <a:rPr lang="sv-SE" sz="3000" dirty="0">
                <a:solidFill>
                  <a:schemeClr val="tx1"/>
                </a:solidFill>
              </a:rPr>
              <a:t>Min ansökan – </a:t>
            </a:r>
            <a:r>
              <a:rPr lang="sv-SE" sz="3000" dirty="0" smtClean="0">
                <a:solidFill>
                  <a:schemeClr val="tx1"/>
                </a:solidFill>
              </a:rPr>
              <a:t>Bilagor</a:t>
            </a:r>
            <a:endParaRPr lang="sv-SE" sz="3000" dirty="0">
              <a:solidFill>
                <a:schemeClr val="tx1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07504" y="3356992"/>
            <a:ext cx="915722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 smtClean="0"/>
              <a:t>Obligatoriska bilagor är: </a:t>
            </a:r>
            <a:br>
              <a:rPr lang="sv-SE" sz="1600" dirty="0" smtClean="0"/>
            </a:br>
            <a:r>
              <a:rPr lang="sv-SE" sz="1600" dirty="0" smtClean="0"/>
              <a:t>-</a:t>
            </a:r>
            <a:r>
              <a:rPr lang="sv-SE" sz="1600" b="1" dirty="0" smtClean="0"/>
              <a:t>Detaljerad projektbeskrivning</a:t>
            </a:r>
            <a:r>
              <a:rPr lang="sv-SE" sz="1600" dirty="0"/>
              <a:t> </a:t>
            </a:r>
            <a:r>
              <a:rPr lang="sv-SE" sz="1600" dirty="0" smtClean="0"/>
              <a:t> </a:t>
            </a:r>
            <a:br>
              <a:rPr lang="sv-SE" sz="1600" dirty="0" smtClean="0"/>
            </a:br>
            <a:r>
              <a:rPr lang="sv-SE" sz="1600" dirty="0" smtClean="0"/>
              <a:t>-</a:t>
            </a:r>
            <a:r>
              <a:rPr lang="sv-SE" sz="1600" b="1" dirty="0" smtClean="0"/>
              <a:t>Detaljerad kostnads-och finansieringsplan</a:t>
            </a:r>
            <a:r>
              <a:rPr lang="sv-SE" sz="1600" dirty="0"/>
              <a:t> </a:t>
            </a: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</a:t>
            </a:r>
            <a:r>
              <a:rPr lang="sv-SE" sz="1600" b="1" dirty="0" smtClean="0"/>
              <a:t>Medfinansieringsintyg</a:t>
            </a:r>
            <a:r>
              <a:rPr lang="sv-SE" sz="1600" dirty="0"/>
              <a:t> </a:t>
            </a:r>
            <a:r>
              <a:rPr lang="sv-SE" sz="1600" dirty="0" smtClean="0"/>
              <a:t> </a:t>
            </a:r>
            <a:r>
              <a:rPr lang="sv-SE" sz="1600" dirty="0"/>
              <a:t> </a:t>
            </a:r>
          </a:p>
          <a:p>
            <a:r>
              <a:rPr lang="sv-SE" sz="1600" b="1" dirty="0" smtClean="0"/>
              <a:t>-Registreringsbevis </a:t>
            </a:r>
            <a:r>
              <a:rPr lang="sv-SE" sz="1600" dirty="0" smtClean="0"/>
              <a:t>(gäller sökande förening eller företag)</a:t>
            </a:r>
          </a:p>
          <a:p>
            <a:r>
              <a:rPr lang="sv-SE" sz="1600" b="1" dirty="0" smtClean="0"/>
              <a:t>-Firmateckningsbevis</a:t>
            </a:r>
            <a:endParaRPr lang="sv-SE" sz="1600" dirty="0"/>
          </a:p>
          <a:p>
            <a:r>
              <a:rPr lang="sv-SE" sz="1600" b="1" dirty="0" smtClean="0"/>
              <a:t>-Bokslut/verksamhetsberättelse</a:t>
            </a:r>
            <a:r>
              <a:rPr lang="sv-SE" sz="1600" dirty="0"/>
              <a:t> för de senaste två åren </a:t>
            </a:r>
            <a:r>
              <a:rPr lang="sv-SE" sz="1600" dirty="0" smtClean="0"/>
              <a:t>(gäller sökande förening </a:t>
            </a:r>
            <a:r>
              <a:rPr lang="sv-SE" sz="1600" dirty="0"/>
              <a:t>eller </a:t>
            </a:r>
            <a:r>
              <a:rPr lang="sv-SE" sz="1600" dirty="0" smtClean="0"/>
              <a:t>företag)</a:t>
            </a:r>
          </a:p>
          <a:p>
            <a:r>
              <a:rPr lang="sv-SE" sz="1600" b="1" dirty="0" smtClean="0"/>
              <a:t>-Redovisning</a:t>
            </a:r>
            <a:r>
              <a:rPr lang="sv-SE" sz="1600" b="1" dirty="0"/>
              <a:t> över eventuella stöd</a:t>
            </a:r>
            <a:r>
              <a:rPr lang="sv-SE" sz="1600" dirty="0"/>
              <a:t> som mottagits enligt gällande </a:t>
            </a:r>
            <a:r>
              <a:rPr lang="sv-SE" sz="1600" dirty="0" smtClean="0"/>
              <a:t>statsstödsregler samt om statsstöd förväntas utgår inom ramen för projektet till exempel till sökande, medsökande eller till målgrupp för projektet.</a:t>
            </a:r>
          </a:p>
          <a:p>
            <a:endParaRPr lang="sv-SE" sz="1600" dirty="0"/>
          </a:p>
          <a:p>
            <a:r>
              <a:rPr lang="sv-SE" sz="1600" dirty="0"/>
              <a:t>-Tänk på att först klicka </a:t>
            </a:r>
            <a:r>
              <a:rPr lang="sv-SE" sz="1600" b="1" dirty="0"/>
              <a:t>Välj </a:t>
            </a:r>
            <a:r>
              <a:rPr lang="sv-SE" sz="1600" dirty="0"/>
              <a:t>och sedan klicka </a:t>
            </a:r>
            <a:r>
              <a:rPr lang="sv-SE" sz="1600" b="1" dirty="0"/>
              <a:t>Bifoga </a:t>
            </a:r>
            <a:r>
              <a:rPr lang="sv-SE" sz="1600" dirty="0"/>
              <a:t>för varje bilaga du bifogar</a:t>
            </a:r>
            <a:r>
              <a:rPr lang="sv-SE" sz="1600" dirty="0" smtClean="0"/>
              <a:t>. Maxstorlek bilaga: 5 MB.</a:t>
            </a:r>
            <a:endParaRPr lang="sv-SE" sz="1600" dirty="0"/>
          </a:p>
          <a:p>
            <a:r>
              <a:rPr lang="sv-SE" sz="1600" dirty="0"/>
              <a:t>Giltiga filformat: </a:t>
            </a:r>
            <a:r>
              <a:rPr lang="sv-SE" sz="1400" dirty="0"/>
              <a:t>*.</a:t>
            </a:r>
            <a:r>
              <a:rPr lang="sv-SE" sz="1400" dirty="0" err="1"/>
              <a:t>pdf</a:t>
            </a:r>
            <a:r>
              <a:rPr lang="sv-SE" sz="1400" dirty="0"/>
              <a:t>, *.</a:t>
            </a:r>
            <a:r>
              <a:rPr lang="sv-SE" sz="1400" dirty="0" err="1"/>
              <a:t>txt</a:t>
            </a:r>
            <a:r>
              <a:rPr lang="sv-SE" sz="1400" dirty="0"/>
              <a:t>, *.</a:t>
            </a:r>
            <a:r>
              <a:rPr lang="sv-SE" sz="1400" dirty="0" err="1"/>
              <a:t>doc</a:t>
            </a:r>
            <a:r>
              <a:rPr lang="sv-SE" sz="1400" dirty="0"/>
              <a:t>, *.</a:t>
            </a:r>
            <a:r>
              <a:rPr lang="sv-SE" sz="1400" dirty="0" err="1"/>
              <a:t>docx</a:t>
            </a:r>
            <a:r>
              <a:rPr lang="sv-SE" sz="1400" dirty="0"/>
              <a:t>, *.</a:t>
            </a:r>
            <a:r>
              <a:rPr lang="sv-SE" sz="1400" dirty="0" err="1"/>
              <a:t>xls</a:t>
            </a:r>
            <a:r>
              <a:rPr lang="sv-SE" sz="1400" dirty="0"/>
              <a:t>, *.</a:t>
            </a:r>
            <a:r>
              <a:rPr lang="sv-SE" sz="1400" dirty="0" err="1"/>
              <a:t>xlsx</a:t>
            </a:r>
            <a:r>
              <a:rPr lang="sv-SE" sz="1400" dirty="0"/>
              <a:t>, *.</a:t>
            </a:r>
            <a:r>
              <a:rPr lang="sv-SE" sz="1400" dirty="0" err="1"/>
              <a:t>ppt</a:t>
            </a:r>
            <a:r>
              <a:rPr lang="sv-SE" sz="1400" dirty="0"/>
              <a:t>, *.</a:t>
            </a:r>
            <a:r>
              <a:rPr lang="sv-SE" sz="1400" dirty="0" err="1"/>
              <a:t>pptx</a:t>
            </a:r>
            <a:r>
              <a:rPr lang="sv-SE" sz="1400" dirty="0"/>
              <a:t>, *.</a:t>
            </a:r>
            <a:r>
              <a:rPr lang="sv-SE" sz="1400" dirty="0" err="1"/>
              <a:t>rtf</a:t>
            </a:r>
            <a:r>
              <a:rPr lang="sv-SE" sz="1400" dirty="0"/>
              <a:t>, *.</a:t>
            </a:r>
            <a:r>
              <a:rPr lang="sv-SE" sz="1400" dirty="0" err="1"/>
              <a:t>tif</a:t>
            </a:r>
            <a:r>
              <a:rPr lang="sv-SE" sz="1400" dirty="0"/>
              <a:t>, *.</a:t>
            </a:r>
            <a:r>
              <a:rPr lang="sv-SE" sz="1400" dirty="0" err="1"/>
              <a:t>tiff</a:t>
            </a:r>
            <a:r>
              <a:rPr lang="sv-SE" sz="1400" dirty="0"/>
              <a:t>, *.</a:t>
            </a:r>
            <a:r>
              <a:rPr lang="sv-SE" sz="1400" dirty="0" err="1"/>
              <a:t>svg</a:t>
            </a:r>
            <a:r>
              <a:rPr lang="sv-SE" sz="1400" dirty="0"/>
              <a:t>, *.jpg, </a:t>
            </a:r>
          </a:p>
          <a:p>
            <a:r>
              <a:rPr lang="sv-SE" sz="1400" dirty="0"/>
              <a:t>     *.jpeg (alla filer utom Excel-filer konverteras till PDF-format när de skickas in)</a:t>
            </a:r>
          </a:p>
          <a:p>
            <a:endParaRPr lang="sv-SE" sz="1600" dirty="0" smtClean="0"/>
          </a:p>
          <a:p>
            <a:r>
              <a:rPr lang="sv-SE" sz="1600" dirty="0" smtClean="0"/>
              <a:t/>
            </a:r>
            <a:br>
              <a:rPr lang="sv-SE" sz="1600" dirty="0" smtClean="0"/>
            </a:br>
            <a:endParaRPr lang="sv-SE" sz="1600" dirty="0" smtClean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D150-AA5B-475C-98C0-7871D865886A}" type="slidenum">
              <a:rPr lang="sv-SE" smtClean="0"/>
              <a:t>17</a:t>
            </a:fld>
            <a:endParaRPr lang="sv-SE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2" y="1090300"/>
            <a:ext cx="8791203" cy="232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Rak pil 10"/>
          <p:cNvCxnSpPr/>
          <p:nvPr/>
        </p:nvCxnSpPr>
        <p:spPr>
          <a:xfrm flipH="1" flipV="1">
            <a:off x="8172400" y="1556792"/>
            <a:ext cx="576064" cy="504056"/>
          </a:xfrm>
          <a:prstGeom prst="straightConnector1">
            <a:avLst/>
          </a:prstGeom>
          <a:ln>
            <a:solidFill>
              <a:srgbClr val="FF0000"/>
            </a:solidFill>
            <a:headEnd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1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431519" y="334060"/>
            <a:ext cx="6016852" cy="622920"/>
          </a:xfrm>
        </p:spPr>
        <p:txBody>
          <a:bodyPr>
            <a:normAutofit fontScale="92500"/>
          </a:bodyPr>
          <a:lstStyle/>
          <a:p>
            <a:pPr algn="l"/>
            <a:r>
              <a:rPr lang="sv-SE" dirty="0" smtClean="0"/>
              <a:t> </a:t>
            </a:r>
            <a:r>
              <a:rPr lang="sv-SE" sz="3000" dirty="0">
                <a:solidFill>
                  <a:schemeClr val="tx1"/>
                </a:solidFill>
              </a:rPr>
              <a:t>Min ansökan – </a:t>
            </a:r>
            <a:r>
              <a:rPr lang="sv-SE" sz="3000" dirty="0" smtClean="0">
                <a:solidFill>
                  <a:schemeClr val="tx1"/>
                </a:solidFill>
              </a:rPr>
              <a:t>Kontrollera din ansökan</a:t>
            </a:r>
            <a:endParaRPr lang="sv-SE" sz="3000" dirty="0">
              <a:solidFill>
                <a:schemeClr val="tx1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755576" y="3501008"/>
            <a:ext cx="694613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- Vill du veta hur nära du är att ha fyllt i ansökan fullständigt?</a:t>
            </a:r>
            <a:br>
              <a:rPr lang="sv-SE" sz="1400" dirty="0"/>
            </a:br>
            <a:r>
              <a:rPr lang="sv-SE" sz="1400" dirty="0"/>
              <a:t>Du kan när som helt validera din ansökan genom att klicka </a:t>
            </a:r>
            <a:r>
              <a:rPr lang="sv-SE" sz="1400" b="1" dirty="0"/>
              <a:t>Kontrollera, signera och skicka</a:t>
            </a:r>
            <a:r>
              <a:rPr lang="sv-SE" sz="1400" dirty="0"/>
              <a:t>.</a:t>
            </a:r>
          </a:p>
          <a:p>
            <a:endParaRPr lang="sv-SE" sz="1400" dirty="0"/>
          </a:p>
          <a:p>
            <a:r>
              <a:rPr lang="sv-SE" sz="1400" dirty="0"/>
              <a:t>- Du blir då uppmärksammad på ifall det finns obligatoriska uppgifter som inte är ifyllda</a:t>
            </a:r>
            <a:br>
              <a:rPr lang="sv-SE" sz="1400" dirty="0"/>
            </a:br>
            <a:r>
              <a:rPr lang="sv-SE" sz="1400" dirty="0"/>
              <a:t>eller om det finns uppgifter med fel format (flikar med dessa uppgifter markeras med rött).</a:t>
            </a:r>
          </a:p>
          <a:p>
            <a:endParaRPr lang="sv-SE" sz="1400" dirty="0"/>
          </a:p>
          <a:p>
            <a:r>
              <a:rPr lang="sv-SE" sz="1400" dirty="0">
                <a:solidFill>
                  <a:srgbClr val="FF0000"/>
                </a:solidFill>
              </a:rPr>
              <a:t>- OBS! </a:t>
            </a:r>
            <a:r>
              <a:rPr lang="sv-SE" sz="1400" dirty="0"/>
              <a:t>Tänk på att välja </a:t>
            </a:r>
            <a:r>
              <a:rPr lang="sv-SE" sz="1400" b="1" dirty="0"/>
              <a:t>Avbryt och gå tillbaka din ansökan</a:t>
            </a:r>
            <a:r>
              <a:rPr lang="sv-SE" sz="1400" dirty="0"/>
              <a:t>, för att inte råka skicka in </a:t>
            </a:r>
          </a:p>
          <a:p>
            <a:r>
              <a:rPr lang="sv-SE" sz="1400" dirty="0"/>
              <a:t>ansökan innan du har verkligen har slutfört arbetet att ta fram ansökan inklusive alla bilagor. 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D150-AA5B-475C-98C0-7871D865886A}" type="slidenum">
              <a:rPr lang="sv-SE" smtClean="0"/>
              <a:t>18</a:t>
            </a:fld>
            <a:endParaRPr lang="sv-SE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97" y="908720"/>
            <a:ext cx="82677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01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431519" y="334060"/>
            <a:ext cx="6016852" cy="622920"/>
          </a:xfrm>
        </p:spPr>
        <p:txBody>
          <a:bodyPr>
            <a:normAutofit/>
          </a:bodyPr>
          <a:lstStyle/>
          <a:p>
            <a:pPr algn="l"/>
            <a:r>
              <a:rPr lang="sv-SE" dirty="0" smtClean="0"/>
              <a:t> </a:t>
            </a:r>
            <a:r>
              <a:rPr lang="sv-SE" sz="3000" dirty="0">
                <a:solidFill>
                  <a:schemeClr val="tx1"/>
                </a:solidFill>
              </a:rPr>
              <a:t>Min ansökan – </a:t>
            </a:r>
            <a:r>
              <a:rPr lang="sv-SE" sz="3000" dirty="0" smtClean="0">
                <a:solidFill>
                  <a:schemeClr val="tx1"/>
                </a:solidFill>
              </a:rPr>
              <a:t>Skicka in ansökan </a:t>
            </a:r>
            <a:endParaRPr lang="sv-SE" sz="3000" dirty="0">
              <a:solidFill>
                <a:schemeClr val="tx1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343315" y="3429000"/>
            <a:ext cx="854916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1400" dirty="0" smtClean="0"/>
              <a:t>- </a:t>
            </a:r>
            <a:r>
              <a:rPr lang="sv-SE" sz="1400" dirty="0"/>
              <a:t>En ansökan som skickas in bör vara så komplett som bara möjligt (inklusive bilagor). Kompletteringar kan endast göras via e-post eller post efter att ansökan skickats </a:t>
            </a:r>
            <a:r>
              <a:rPr lang="sv-SE" sz="1400" dirty="0" smtClean="0"/>
              <a:t>in och måste vara inne innan utlysningens sista dag. </a:t>
            </a:r>
            <a:r>
              <a:rPr lang="sv-SE" sz="1400" dirty="0"/>
              <a:t>Därför är vårt råd att arbeta fram en så fullständig ansökan som möjligt innan du skickar in.</a:t>
            </a:r>
          </a:p>
          <a:p>
            <a:r>
              <a:rPr lang="sv-SE" sz="1400" dirty="0"/>
              <a:t>- Är ansökan inklusive alla bilagor helt färdigställd? Klicka </a:t>
            </a:r>
            <a:r>
              <a:rPr lang="sv-SE" sz="1400" b="1" dirty="0"/>
              <a:t>Kontrollera, signera och skicka</a:t>
            </a:r>
            <a:r>
              <a:rPr lang="sv-SE" sz="1400" dirty="0"/>
              <a:t>.</a:t>
            </a:r>
          </a:p>
          <a:p>
            <a:r>
              <a:rPr lang="sv-SE" sz="1400" dirty="0"/>
              <a:t>- En kontroll/validering av ansökan görs innan du skickar in. Du blir då uppmärksammad på ifall det finns obligatoriska uppgifter som inte är ifyllda eller om det finns uppgifter med fel format.</a:t>
            </a:r>
          </a:p>
          <a:p>
            <a:r>
              <a:rPr lang="sv-SE" sz="1400" dirty="0"/>
              <a:t>- För att slutligen skicka in ansökan, välj </a:t>
            </a:r>
            <a:r>
              <a:rPr lang="sv-SE" sz="1400" b="1" dirty="0"/>
              <a:t>Skicka din ansökan och signera manuellt</a:t>
            </a:r>
            <a:r>
              <a:rPr lang="sv-SE" sz="1400" dirty="0"/>
              <a:t>.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D150-AA5B-475C-98C0-7871D865886A}" type="slidenum">
              <a:rPr lang="sv-SE" smtClean="0"/>
              <a:t>19</a:t>
            </a:fld>
            <a:endParaRPr lang="sv-S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1" t="42001" r="5904" b="32000"/>
          <a:stretch/>
        </p:blipFill>
        <p:spPr bwMode="auto">
          <a:xfrm>
            <a:off x="343315" y="1151558"/>
            <a:ext cx="8800685" cy="201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01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755576" y="404664"/>
            <a:ext cx="6093592" cy="545737"/>
          </a:xfrm>
        </p:spPr>
        <p:txBody>
          <a:bodyPr>
            <a:noAutofit/>
          </a:bodyPr>
          <a:lstStyle/>
          <a:p>
            <a:r>
              <a:rPr lang="sv-SE" sz="3000" dirty="0">
                <a:solidFill>
                  <a:schemeClr val="tx1"/>
                </a:solidFill>
              </a:rPr>
              <a:t>Så funkar det – Guide till Min ansökan</a:t>
            </a:r>
          </a:p>
        </p:txBody>
      </p:sp>
      <p:sp>
        <p:nvSpPr>
          <p:cNvPr id="12" name="Rektangel 11"/>
          <p:cNvSpPr/>
          <p:nvPr/>
        </p:nvSpPr>
        <p:spPr>
          <a:xfrm>
            <a:off x="755576" y="1196752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/>
              <a:t>INNAN DU BÖRJAR FYLLA I ANSÖKAN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För </a:t>
            </a:r>
            <a:r>
              <a:rPr lang="sv-SE" sz="1400" dirty="0"/>
              <a:t>att kunna börja att fylla i ansökan behöver du skapa ett </a:t>
            </a:r>
            <a:r>
              <a:rPr lang="sv-SE" sz="1400" dirty="0" smtClean="0"/>
              <a:t>konto.</a:t>
            </a: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Ska </a:t>
            </a:r>
            <a:r>
              <a:rPr lang="sv-SE" sz="1400" dirty="0"/>
              <a:t>du som skapar kontot fylla i flera ansökningar för organisationen? </a:t>
            </a:r>
            <a:r>
              <a:rPr lang="sv-SE" sz="1400" dirty="0" smtClean="0"/>
              <a:t>Det </a:t>
            </a:r>
            <a:r>
              <a:rPr lang="sv-SE" sz="1400" dirty="0"/>
              <a:t>finns </a:t>
            </a:r>
            <a:r>
              <a:rPr lang="sv-SE" sz="1400" dirty="0" smtClean="0"/>
              <a:t>möjlighet att </a:t>
            </a:r>
            <a:r>
              <a:rPr lang="sv-SE" sz="1400" dirty="0"/>
              <a:t>fylla i organisationsuppgifter i menyn Mina uppgifter. </a:t>
            </a:r>
            <a:r>
              <a:rPr lang="sv-SE" sz="1400" dirty="0" smtClean="0"/>
              <a:t>Dessa </a:t>
            </a:r>
            <a:r>
              <a:rPr lang="sv-SE" sz="1400" dirty="0"/>
              <a:t>hämtas sedan till varje ansökan som skapas</a:t>
            </a:r>
            <a:r>
              <a:rPr lang="sv-SE" sz="1400" dirty="0" smtClean="0"/>
              <a:t>.</a:t>
            </a:r>
          </a:p>
          <a:p>
            <a:r>
              <a:rPr lang="sv-SE" sz="1400" dirty="0"/>
              <a:t/>
            </a:r>
            <a:br>
              <a:rPr lang="sv-SE" sz="1400" dirty="0"/>
            </a:br>
            <a:r>
              <a:rPr lang="sv-SE" sz="1400" b="1" dirty="0" smtClean="0"/>
              <a:t>NÄR </a:t>
            </a:r>
            <a:r>
              <a:rPr lang="sv-SE" sz="1400" b="1" dirty="0"/>
              <a:t>DU FYLLER I ANSÖKAN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Fyra </a:t>
            </a:r>
            <a:r>
              <a:rPr lang="sv-SE" sz="1400" dirty="0"/>
              <a:t>klick behövs för att skapa en ansökan till ett insatsområde inom </a:t>
            </a:r>
            <a:r>
              <a:rPr lang="sv-SE" sz="1400" dirty="0" smtClean="0"/>
              <a:t>Sverige-Norge programmet</a:t>
            </a:r>
            <a:r>
              <a:rPr lang="sv-SE" sz="1400" dirty="0"/>
              <a:t>:</a:t>
            </a:r>
            <a:br>
              <a:rPr lang="sv-SE" sz="1400" dirty="0"/>
            </a:br>
            <a:r>
              <a:rPr lang="sv-SE" sz="1400" b="1" i="1" dirty="0"/>
              <a:t>EU-medel </a:t>
            </a:r>
            <a:r>
              <a:rPr lang="sv-SE" sz="1400" i="1" dirty="0"/>
              <a:t>-&gt; </a:t>
            </a:r>
            <a:r>
              <a:rPr lang="sv-SE" sz="1400" b="1" i="1" dirty="0"/>
              <a:t>Europeiskt territoriellt samarbete </a:t>
            </a:r>
            <a:r>
              <a:rPr lang="sv-SE" sz="1400" i="1" dirty="0"/>
              <a:t>-&gt; </a:t>
            </a:r>
            <a:r>
              <a:rPr lang="sv-SE" sz="1400" b="1" i="1" dirty="0"/>
              <a:t>Sverige-Norge</a:t>
            </a:r>
            <a:r>
              <a:rPr lang="sv-SE" sz="1400" i="1" dirty="0"/>
              <a:t>-&gt; </a:t>
            </a:r>
            <a:r>
              <a:rPr lang="sv-SE" sz="1400" b="1" i="1" dirty="0"/>
              <a:t>Insatsområde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I </a:t>
            </a:r>
            <a:r>
              <a:rPr lang="sv-SE" sz="1400" dirty="0"/>
              <a:t>den här guiden har vi samlat tips för det viktigaste att tänka på när du fyller i </a:t>
            </a:r>
            <a:r>
              <a:rPr lang="sv-SE" sz="1400" dirty="0" smtClean="0"/>
              <a:t>ansökan.</a:t>
            </a:r>
          </a:p>
          <a:p>
            <a:endParaRPr lang="sv-SE" sz="1400" dirty="0"/>
          </a:p>
          <a:p>
            <a:r>
              <a:rPr lang="sv-SE" sz="1400" b="1" dirty="0" smtClean="0"/>
              <a:t>INNAN </a:t>
            </a:r>
            <a:r>
              <a:rPr lang="sv-SE" sz="1400" b="1" dirty="0"/>
              <a:t>DU SLUTLIGEN SKICKAR IN ANSÖKAN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En </a:t>
            </a:r>
            <a:r>
              <a:rPr lang="sv-SE" sz="1400" dirty="0"/>
              <a:t>ansökan som skickas in bör vara så komplett som bara möjligt (inklusive bilagor). </a:t>
            </a:r>
            <a:r>
              <a:rPr lang="sv-SE" sz="1400" dirty="0" smtClean="0"/>
              <a:t>Kompletteringar </a:t>
            </a:r>
            <a:r>
              <a:rPr lang="sv-SE" sz="1400" dirty="0"/>
              <a:t>kan endast göras via e-post eller post efter att ansökan skickats in. Därför är vårt råd att arbeta fram en så fullständig ansökan som möjligt innan du skickar in (inklusive bilagor).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En </a:t>
            </a:r>
            <a:r>
              <a:rPr lang="sv-SE" sz="1400" dirty="0"/>
              <a:t>s.k. kontroll/validering av ansökan görs innan du skickar in. Du blir då uppmärksammad på ifall det finns obligatoriska uppgifter som inte är ifyllda eller om det finns uppgifter med fel format</a:t>
            </a:r>
            <a:r>
              <a:rPr lang="sv-SE" sz="1400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Läs igenom projekthandbokens avsnitt ” Ansöka” och ”Checklista” på Interreg Sverige Norge programmets webbplats för att se till att du inte missat något</a:t>
            </a:r>
            <a:r>
              <a:rPr lang="sv-SE" sz="1400" dirty="0" smtClean="0"/>
              <a:t>. Där hittar du också handboken som kan skrivas ut i </a:t>
            </a:r>
            <a:r>
              <a:rPr lang="sv-SE" sz="1400" dirty="0" err="1" smtClean="0"/>
              <a:t>pdf-format</a:t>
            </a:r>
            <a:r>
              <a:rPr lang="sv-SE" sz="1400" dirty="0" smtClean="0"/>
              <a:t>.</a:t>
            </a:r>
            <a:endParaRPr lang="sv-SE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b="1" dirty="0" smtClean="0"/>
              <a:t>Budgeten du skickar in ska vara i euro</a:t>
            </a:r>
            <a:r>
              <a:rPr lang="sv-SE" sz="1400" dirty="0" smtClean="0"/>
              <a:t>!</a:t>
            </a:r>
            <a:endParaRPr lang="sv-SE" sz="1400" dirty="0"/>
          </a:p>
        </p:txBody>
      </p:sp>
      <p:sp>
        <p:nvSpPr>
          <p:cNvPr id="13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F7A3C86-5A0B-4234-A90F-1E9033C70A1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263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431518" y="334060"/>
            <a:ext cx="7884897" cy="62292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sv-SE" dirty="0" smtClean="0"/>
              <a:t> </a:t>
            </a:r>
            <a:r>
              <a:rPr lang="sv-SE" sz="3000" dirty="0">
                <a:solidFill>
                  <a:schemeClr val="tx1"/>
                </a:solidFill>
              </a:rPr>
              <a:t>Min ansökan – </a:t>
            </a:r>
            <a:r>
              <a:rPr lang="sv-SE" sz="3000" dirty="0" smtClean="0">
                <a:solidFill>
                  <a:schemeClr val="tx1"/>
                </a:solidFill>
              </a:rPr>
              <a:t>Skicka in medfinansieringsintyg i original</a:t>
            </a:r>
            <a:endParaRPr lang="sv-SE" sz="3000" dirty="0">
              <a:solidFill>
                <a:schemeClr val="tx1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539552" y="1052736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sv-SE" sz="1400" dirty="0" smtClean="0"/>
              <a:t>Medfinansieringsintyg skickas in både elektroniskt </a:t>
            </a:r>
            <a:r>
              <a:rPr lang="sv-SE" sz="1400" b="1" dirty="0" smtClean="0"/>
              <a:t>och</a:t>
            </a:r>
            <a:r>
              <a:rPr lang="sv-SE" sz="1400" dirty="0" smtClean="0"/>
              <a:t> per post. </a:t>
            </a:r>
            <a:r>
              <a:rPr lang="sv-SE" sz="1400" dirty="0"/>
              <a:t> </a:t>
            </a:r>
            <a:r>
              <a:rPr lang="sv-SE" sz="1400" dirty="0" smtClean="0"/>
              <a:t>Medfinansieringsintyget som skickas in till Interreg Sverige Norge ska vara skrivet i </a:t>
            </a:r>
            <a:r>
              <a:rPr lang="sv-SE" sz="1400" b="1" dirty="0" smtClean="0"/>
              <a:t>euro</a:t>
            </a:r>
            <a:r>
              <a:rPr lang="sv-SE" sz="1400" dirty="0" smtClean="0"/>
              <a:t> och det är originalet som ska skickas in.</a:t>
            </a:r>
          </a:p>
          <a:p>
            <a:pPr marL="285750" lvl="0" indent="-285750">
              <a:buFontTx/>
              <a:buChar char="-"/>
            </a:pPr>
            <a:endParaRPr lang="sv-SE" sz="1400" dirty="0" smtClean="0"/>
          </a:p>
          <a:p>
            <a:pPr marL="285750" lvl="0" indent="-285750">
              <a:buFontTx/>
              <a:buChar char="-"/>
            </a:pPr>
            <a:r>
              <a:rPr lang="sv-SE" sz="1400" dirty="0" smtClean="0"/>
              <a:t>Samma kurs för medfinansieringsintygen som för ansökan ska användas och vi rekommenderar att ni använder  kommissionens fastställda kurs för augusti, </a:t>
            </a:r>
            <a:r>
              <a:rPr lang="sv-SE" sz="1400" dirty="0"/>
              <a:t>se länk: </a:t>
            </a:r>
            <a:r>
              <a:rPr lang="sv-SE" sz="1400" dirty="0">
                <a:hlinkClick r:id="rId3"/>
              </a:rPr>
              <a:t>http://</a:t>
            </a:r>
            <a:r>
              <a:rPr lang="sv-SE" sz="1400" dirty="0" smtClean="0">
                <a:hlinkClick r:id="rId3"/>
              </a:rPr>
              <a:t>ec.europa.eu/budget/contracts_grants/info_contracts/inforeuro/inforeuro_en.cfm</a:t>
            </a:r>
            <a:endParaRPr lang="sv-SE" sz="1400" dirty="0" smtClean="0"/>
          </a:p>
          <a:p>
            <a:pPr lvl="0"/>
            <a:endParaRPr lang="sv-SE" sz="1400" dirty="0" smtClean="0"/>
          </a:p>
          <a:p>
            <a:pPr marL="285750" lvl="0" indent="-285750">
              <a:buFontTx/>
              <a:buChar char="-"/>
            </a:pPr>
            <a:r>
              <a:rPr lang="sv-SE" sz="1400" dirty="0" smtClean="0"/>
              <a:t>På norsk sida används konsekvent kursen 1 EUR= 8 NOK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D150-AA5B-475C-98C0-7871D865886A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029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431519" y="334060"/>
            <a:ext cx="6016852" cy="622920"/>
          </a:xfrm>
        </p:spPr>
        <p:txBody>
          <a:bodyPr>
            <a:normAutofit/>
          </a:bodyPr>
          <a:lstStyle/>
          <a:p>
            <a:pPr algn="l"/>
            <a:r>
              <a:rPr lang="sv-SE" dirty="0" smtClean="0"/>
              <a:t> </a:t>
            </a:r>
            <a:r>
              <a:rPr lang="sv-SE" sz="3000" dirty="0">
                <a:solidFill>
                  <a:schemeClr val="tx1"/>
                </a:solidFill>
              </a:rPr>
              <a:t>Min ansökan – </a:t>
            </a:r>
            <a:r>
              <a:rPr lang="sv-SE" sz="3000" dirty="0" smtClean="0">
                <a:solidFill>
                  <a:schemeClr val="tx1"/>
                </a:solidFill>
              </a:rPr>
              <a:t>Utskrift av ansökan </a:t>
            </a:r>
            <a:endParaRPr lang="sv-SE" sz="3000" dirty="0">
              <a:solidFill>
                <a:schemeClr val="tx1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495977" y="1844824"/>
            <a:ext cx="818047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1400" dirty="0"/>
              <a:t>- Efter att ansökan skickats in ska behörig person hos stödsökanden skriva under ett missiv av ansökan. </a:t>
            </a:r>
          </a:p>
          <a:p>
            <a:pPr lvl="0"/>
            <a:endParaRPr lang="sv-SE" sz="1400" dirty="0"/>
          </a:p>
          <a:p>
            <a:pPr lvl="0"/>
            <a:r>
              <a:rPr lang="sv-SE" sz="1400" b="1" dirty="0"/>
              <a:t>Ett missiv av ansökan finns tillgängligt först efter att ansökan skickats in</a:t>
            </a:r>
            <a:r>
              <a:rPr lang="sv-SE" sz="1400" dirty="0"/>
              <a:t>. Du hittar missivet via menyn Mina ansökningar (</a:t>
            </a:r>
            <a:r>
              <a:rPr lang="sv-SE" sz="1400" b="1" dirty="0"/>
              <a:t>Signera manuellt</a:t>
            </a:r>
            <a:r>
              <a:rPr lang="sv-SE" sz="1400" dirty="0" smtClean="0"/>
              <a:t>).</a:t>
            </a:r>
          </a:p>
          <a:p>
            <a:endParaRPr lang="sv-SE" sz="1400" dirty="0" smtClean="0"/>
          </a:p>
          <a:p>
            <a:r>
              <a:rPr lang="sv-SE" sz="1400" dirty="0" smtClean="0"/>
              <a:t>Skicka </a:t>
            </a:r>
            <a:r>
              <a:rPr lang="sv-SE" sz="1400" dirty="0"/>
              <a:t>ert missiv till </a:t>
            </a:r>
          </a:p>
          <a:p>
            <a:r>
              <a:rPr lang="sv-SE" sz="1400" dirty="0"/>
              <a:t> </a:t>
            </a:r>
          </a:p>
          <a:p>
            <a:r>
              <a:rPr lang="sv-SE" sz="1400" b="1" dirty="0"/>
              <a:t>Svenska sekretariatet</a:t>
            </a:r>
            <a:r>
              <a:rPr lang="sv-SE" sz="1400" dirty="0"/>
              <a:t/>
            </a:r>
            <a:br>
              <a:rPr lang="sv-SE" sz="1400" dirty="0"/>
            </a:br>
            <a:r>
              <a:rPr lang="sv-SE" sz="1400" dirty="0"/>
              <a:t>Interreg Sverige-Norge</a:t>
            </a:r>
            <a:br>
              <a:rPr lang="sv-SE" sz="1400" dirty="0"/>
            </a:br>
            <a:r>
              <a:rPr lang="sv-SE" sz="1400" dirty="0"/>
              <a:t>SE 831 86 ÖSTERSUND</a:t>
            </a:r>
          </a:p>
          <a:p>
            <a:r>
              <a:rPr lang="sv-SE" sz="1400" dirty="0"/>
              <a:t>Adresser finns på hemsidan </a:t>
            </a:r>
            <a:r>
              <a:rPr lang="sv-SE" sz="1400" u="sng" dirty="0">
                <a:hlinkClick r:id="rId3"/>
              </a:rPr>
              <a:t>www.interreg-sverige-norge.com</a:t>
            </a:r>
            <a:endParaRPr lang="sv-SE" sz="1400" dirty="0"/>
          </a:p>
          <a:p>
            <a:r>
              <a:rPr lang="sv-SE" sz="1400" dirty="0"/>
              <a:t> </a:t>
            </a:r>
          </a:p>
          <a:p>
            <a:r>
              <a:rPr lang="sv-SE" sz="1400" dirty="0"/>
              <a:t>Vi räknar ansökan inkommen från det att Min Ansökan kommit in, d.v.s. när ni skickat den i systemet.</a:t>
            </a:r>
          </a:p>
          <a:p>
            <a:r>
              <a:rPr lang="sv-SE" sz="1400" dirty="0"/>
              <a:t>Missivet bekräftar ansökan. Uteblir missivet så faller ansökan och är inte mottagningsbar.</a:t>
            </a:r>
          </a:p>
          <a:p>
            <a:pPr lvl="0"/>
            <a:endParaRPr lang="sv-SE" sz="1400" dirty="0"/>
          </a:p>
          <a:p>
            <a:pPr lvl="0"/>
            <a:endParaRPr lang="sv-SE" sz="1400" dirty="0"/>
          </a:p>
          <a:p>
            <a:pPr lvl="0"/>
            <a:r>
              <a:rPr lang="sv-SE" sz="1400" dirty="0"/>
              <a:t>- Även inskickad ansökan sparas i PDF-format via menyn Min ansökningar (</a:t>
            </a:r>
            <a:r>
              <a:rPr lang="sv-SE" sz="1400" b="1" dirty="0"/>
              <a:t>Visa som PDF</a:t>
            </a:r>
            <a:r>
              <a:rPr lang="sv-SE" sz="1400" dirty="0"/>
              <a:t>).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D150-AA5B-475C-98C0-7871D865886A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101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683569" y="5545272"/>
            <a:ext cx="24974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smtClean="0"/>
              <a:t>- Klicka </a:t>
            </a:r>
            <a:r>
              <a:rPr lang="sv-SE" sz="1400" b="1" dirty="0"/>
              <a:t>Gå vidare till inloggning</a:t>
            </a:r>
          </a:p>
        </p:txBody>
      </p:sp>
      <p:sp>
        <p:nvSpPr>
          <p:cNvPr id="11" name="Rektangel 10"/>
          <p:cNvSpPr/>
          <p:nvPr/>
        </p:nvSpPr>
        <p:spPr>
          <a:xfrm>
            <a:off x="539553" y="260648"/>
            <a:ext cx="53285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000" dirty="0"/>
              <a:t>Min</a:t>
            </a:r>
            <a:r>
              <a:rPr lang="sv-SE" dirty="0"/>
              <a:t> </a:t>
            </a:r>
            <a:r>
              <a:rPr lang="sv-SE" sz="3000" dirty="0"/>
              <a:t>ansökan</a:t>
            </a:r>
            <a:r>
              <a:rPr lang="sv-SE" dirty="0"/>
              <a:t> – </a:t>
            </a:r>
            <a:r>
              <a:rPr lang="sv-SE" sz="3000" dirty="0"/>
              <a:t>startsida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D150-AA5B-475C-98C0-7871D865886A}" type="slidenum">
              <a:rPr lang="sv-SE" smtClean="0"/>
              <a:t>3</a:t>
            </a:fld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8424935" cy="446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0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Underrubrik 2"/>
          <p:cNvSpPr>
            <a:spLocks noGrp="1"/>
          </p:cNvSpPr>
          <p:nvPr>
            <p:ph type="subTitle" idx="1"/>
          </p:nvPr>
        </p:nvSpPr>
        <p:spPr>
          <a:xfrm>
            <a:off x="405825" y="316128"/>
            <a:ext cx="6016852" cy="622920"/>
          </a:xfrm>
        </p:spPr>
        <p:txBody>
          <a:bodyPr>
            <a:normAutofit/>
          </a:bodyPr>
          <a:lstStyle/>
          <a:p>
            <a:pPr algn="l"/>
            <a:r>
              <a:rPr lang="sv-SE" dirty="0" smtClean="0"/>
              <a:t> </a:t>
            </a:r>
            <a:r>
              <a:rPr lang="sv-SE" sz="3000" dirty="0">
                <a:solidFill>
                  <a:schemeClr val="tx1"/>
                </a:solidFill>
              </a:rPr>
              <a:t>Min ansökan – Registrera konto</a:t>
            </a:r>
          </a:p>
        </p:txBody>
      </p:sp>
      <p:sp>
        <p:nvSpPr>
          <p:cNvPr id="70" name="Rektangel 69"/>
          <p:cNvSpPr/>
          <p:nvPr/>
        </p:nvSpPr>
        <p:spPr>
          <a:xfrm>
            <a:off x="1547664" y="5860142"/>
            <a:ext cx="51158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- </a:t>
            </a:r>
            <a:r>
              <a:rPr lang="sv-SE" sz="1400" dirty="0" smtClean="0"/>
              <a:t>För </a:t>
            </a:r>
            <a:r>
              <a:rPr lang="sv-SE" sz="1400" dirty="0"/>
              <a:t>att skapa ett konto, klicka Registrera konto (längst ner)</a:t>
            </a:r>
          </a:p>
          <a:p>
            <a:r>
              <a:rPr lang="sv-SE" sz="1400" dirty="0" smtClean="0"/>
              <a:t>- Om </a:t>
            </a:r>
            <a:r>
              <a:rPr lang="sv-SE" sz="1400" dirty="0"/>
              <a:t>du redan skapat ett konto och ska logga in, fyll i Användarnamn och Lösenord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D150-AA5B-475C-98C0-7871D865886A}" type="slidenum">
              <a:rPr lang="sv-SE" smtClean="0"/>
              <a:t>4</a:t>
            </a:fld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03335"/>
            <a:ext cx="8459364" cy="469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2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derrubrik 2"/>
          <p:cNvSpPr>
            <a:spLocks noGrp="1"/>
          </p:cNvSpPr>
          <p:nvPr>
            <p:ph type="subTitle" idx="1"/>
          </p:nvPr>
        </p:nvSpPr>
        <p:spPr>
          <a:xfrm>
            <a:off x="431519" y="260648"/>
            <a:ext cx="6016852" cy="622920"/>
          </a:xfrm>
        </p:spPr>
        <p:txBody>
          <a:bodyPr>
            <a:normAutofit/>
          </a:bodyPr>
          <a:lstStyle/>
          <a:p>
            <a:pPr algn="l"/>
            <a:r>
              <a:rPr lang="sv-SE" sz="1400" dirty="0" smtClean="0"/>
              <a:t> </a:t>
            </a:r>
            <a:r>
              <a:rPr lang="sv-SE" sz="2800" dirty="0">
                <a:solidFill>
                  <a:schemeClr val="tx1"/>
                </a:solidFill>
              </a:rPr>
              <a:t>Min ansökan </a:t>
            </a:r>
            <a:r>
              <a:rPr lang="sv-SE" sz="2800" dirty="0" smtClean="0">
                <a:solidFill>
                  <a:schemeClr val="tx1"/>
                </a:solidFill>
              </a:rPr>
              <a:t>– Skapa en ny ansökan </a:t>
            </a:r>
            <a:endParaRPr lang="sv-SE" sz="2800" dirty="0">
              <a:solidFill>
                <a:schemeClr val="tx1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495978" y="5229200"/>
            <a:ext cx="7846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sv-SE" sz="1400" dirty="0"/>
              <a:t>Fyra klick behövs för att skapa en ny  ansökan till ett  insatsområde inom Sverige-Norge programmet: </a:t>
            </a:r>
            <a:endParaRPr lang="sv-SE" sz="1400" dirty="0" smtClean="0"/>
          </a:p>
          <a:p>
            <a:r>
              <a:rPr lang="sv-SE" sz="1400" b="1" i="1" dirty="0" smtClean="0"/>
              <a:t>       EU-medel </a:t>
            </a:r>
            <a:r>
              <a:rPr lang="sv-SE" sz="1400" i="1" dirty="0"/>
              <a:t>–&gt; </a:t>
            </a:r>
            <a:r>
              <a:rPr lang="sv-SE" sz="1400" b="1" i="1" dirty="0"/>
              <a:t>Europeiskt territoriellt samarbete </a:t>
            </a:r>
            <a:r>
              <a:rPr lang="sv-SE" sz="1400" i="1" dirty="0"/>
              <a:t>–&gt; </a:t>
            </a:r>
            <a:r>
              <a:rPr lang="sv-SE" sz="1400" b="1" i="1" dirty="0"/>
              <a:t>Sverige-Norge </a:t>
            </a:r>
            <a:r>
              <a:rPr lang="sv-SE" sz="1400" i="1" dirty="0"/>
              <a:t>–&gt; </a:t>
            </a:r>
            <a:r>
              <a:rPr lang="sv-SE" sz="1400" b="1" i="1" dirty="0"/>
              <a:t>Val av </a:t>
            </a:r>
            <a:r>
              <a:rPr lang="sv-SE" sz="1400" i="1" dirty="0"/>
              <a:t>i</a:t>
            </a:r>
            <a:r>
              <a:rPr lang="sv-SE" sz="1400" b="1" i="1" dirty="0"/>
              <a:t>nsatsområde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D150-AA5B-475C-98C0-7871D865886A}" type="slidenum">
              <a:rPr lang="sv-SE" smtClean="0"/>
              <a:t>5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79" y="979720"/>
            <a:ext cx="7604430" cy="417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3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431519" y="328622"/>
            <a:ext cx="6016852" cy="622920"/>
          </a:xfrm>
        </p:spPr>
        <p:txBody>
          <a:bodyPr>
            <a:normAutofit/>
          </a:bodyPr>
          <a:lstStyle/>
          <a:p>
            <a:pPr algn="l"/>
            <a:r>
              <a:rPr lang="sv-SE" dirty="0" smtClean="0"/>
              <a:t> </a:t>
            </a:r>
            <a:r>
              <a:rPr lang="sv-SE" sz="3000" dirty="0">
                <a:solidFill>
                  <a:schemeClr val="tx1"/>
                </a:solidFill>
              </a:rPr>
              <a:t>Min ansökan – </a:t>
            </a:r>
            <a:r>
              <a:rPr lang="sv-SE" sz="3000" dirty="0" smtClean="0">
                <a:solidFill>
                  <a:schemeClr val="tx1"/>
                </a:solidFill>
              </a:rPr>
              <a:t>Allmänna uppgifter </a:t>
            </a:r>
            <a:endParaRPr lang="sv-SE" sz="3000" dirty="0">
              <a:solidFill>
                <a:schemeClr val="tx1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518615" y="5227093"/>
            <a:ext cx="83586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- Ansökan består </a:t>
            </a:r>
            <a:r>
              <a:rPr lang="sv-SE" sz="1400" dirty="0" smtClean="0"/>
              <a:t>av nio flikar</a:t>
            </a:r>
            <a:r>
              <a:rPr lang="sv-SE" sz="1400" dirty="0"/>
              <a:t>. Fliken Allmänna uppgifter består av grunduppgifter om projektet.</a:t>
            </a:r>
          </a:p>
          <a:p>
            <a:pPr marL="285750" indent="-285750">
              <a:buFontTx/>
              <a:buChar char="-"/>
            </a:pPr>
            <a:r>
              <a:rPr lang="sv-SE" sz="1400" dirty="0" smtClean="0"/>
              <a:t>Du </a:t>
            </a:r>
            <a:r>
              <a:rPr lang="sv-SE" sz="1400" dirty="0"/>
              <a:t>kan när som helst spara dina ifyllda uppgifter eller spara ner en PDF-version av ansökan (</a:t>
            </a:r>
            <a:r>
              <a:rPr lang="sv-SE" sz="1400" b="1" dirty="0"/>
              <a:t>Spara </a:t>
            </a:r>
            <a:r>
              <a:rPr lang="sv-SE" sz="1400" dirty="0"/>
              <a:t>eller </a:t>
            </a:r>
            <a:r>
              <a:rPr lang="sv-SE" sz="1400" b="1" dirty="0"/>
              <a:t>Visa ansökan som PDF</a:t>
            </a:r>
            <a:r>
              <a:rPr lang="sv-SE" sz="1400" b="1" dirty="0" smtClean="0"/>
              <a:t>)</a:t>
            </a:r>
            <a:r>
              <a:rPr lang="sv-SE" sz="14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sv-SE" sz="1400" dirty="0" smtClean="0"/>
              <a:t>Kom ihåg att SPARA ofta!</a:t>
            </a:r>
            <a:endParaRPr lang="sv-SE" sz="1400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D150-AA5B-475C-98C0-7871D865886A}" type="slidenum">
              <a:rPr lang="sv-SE" smtClean="0"/>
              <a:t>6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37" y="908720"/>
            <a:ext cx="8709799" cy="4092449"/>
          </a:xfrm>
          <a:prstGeom prst="rect">
            <a:avLst/>
          </a:prstGeom>
        </p:spPr>
      </p:pic>
      <p:cxnSp>
        <p:nvCxnSpPr>
          <p:cNvPr id="11" name="Rak pil 10"/>
          <p:cNvCxnSpPr/>
          <p:nvPr/>
        </p:nvCxnSpPr>
        <p:spPr>
          <a:xfrm flipH="1" flipV="1">
            <a:off x="1403648" y="4782986"/>
            <a:ext cx="504056" cy="225924"/>
          </a:xfrm>
          <a:prstGeom prst="straightConnector1">
            <a:avLst/>
          </a:prstGeom>
          <a:ln>
            <a:solidFill>
              <a:srgbClr val="FF0000"/>
            </a:solidFill>
            <a:headEnd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14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derrubrik 2"/>
          <p:cNvSpPr txBox="1">
            <a:spLocks/>
          </p:cNvSpPr>
          <p:nvPr/>
        </p:nvSpPr>
        <p:spPr>
          <a:xfrm>
            <a:off x="431519" y="334060"/>
            <a:ext cx="6016852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3000" dirty="0" smtClean="0"/>
              <a:t>Min ansökan – Stödsökande</a:t>
            </a:r>
            <a:endParaRPr lang="sv-SE" sz="3000" dirty="0"/>
          </a:p>
        </p:txBody>
      </p:sp>
      <p:sp>
        <p:nvSpPr>
          <p:cNvPr id="13" name="Rektangel 12"/>
          <p:cNvSpPr/>
          <p:nvPr/>
        </p:nvSpPr>
        <p:spPr>
          <a:xfrm>
            <a:off x="495978" y="5651375"/>
            <a:ext cx="846456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sv-SE" sz="1400" dirty="0" smtClean="0"/>
              <a:t>Fliken </a:t>
            </a:r>
            <a:r>
              <a:rPr lang="sv-SE" sz="1400" b="1" dirty="0"/>
              <a:t>Stödsökande </a:t>
            </a:r>
            <a:r>
              <a:rPr lang="sv-SE" sz="1400" dirty="0"/>
              <a:t>består av uppgifter om den samordnande </a:t>
            </a:r>
            <a:r>
              <a:rPr lang="sv-SE" sz="1400" dirty="0" smtClean="0"/>
              <a:t>stödmottagaren- </a:t>
            </a:r>
            <a:r>
              <a:rPr lang="sv-SE" sz="1400" b="1" dirty="0" smtClean="0"/>
              <a:t>projektägaren på svensk sida</a:t>
            </a:r>
            <a:r>
              <a:rPr lang="sv-SE" sz="14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sv-SE" sz="1400" dirty="0" smtClean="0"/>
              <a:t>Genom att klicka på informationsknappen ( se </a:t>
            </a:r>
            <a:r>
              <a:rPr lang="sv-SE" sz="1400" dirty="0" smtClean="0"/>
              <a:t>pil</a:t>
            </a:r>
            <a:r>
              <a:rPr lang="sv-SE" sz="1400" dirty="0" smtClean="0"/>
              <a:t>) kommer du till Interreg Sverige Norges information </a:t>
            </a:r>
            <a:br>
              <a:rPr lang="sv-SE" sz="1400" dirty="0" smtClean="0"/>
            </a:br>
            <a:r>
              <a:rPr lang="sv-SE" sz="1400" dirty="0" smtClean="0"/>
              <a:t>om ansöka på webben.</a:t>
            </a:r>
            <a:endParaRPr lang="sv-SE" sz="1400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D150-AA5B-475C-98C0-7871D865886A}" type="slidenum">
              <a:rPr lang="sv-SE" smtClean="0"/>
              <a:t>7</a:t>
            </a:fld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78" y="836712"/>
            <a:ext cx="6629196" cy="458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Rak pil 10"/>
          <p:cNvCxnSpPr/>
          <p:nvPr/>
        </p:nvCxnSpPr>
        <p:spPr>
          <a:xfrm flipV="1">
            <a:off x="209894" y="3573016"/>
            <a:ext cx="437453" cy="360040"/>
          </a:xfrm>
          <a:prstGeom prst="straightConnector1">
            <a:avLst/>
          </a:prstGeom>
          <a:ln>
            <a:solidFill>
              <a:srgbClr val="FF0000"/>
            </a:solidFill>
            <a:headEnd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3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sv-SE" sz="3200" dirty="0"/>
              <a:t>Min ansökan – </a:t>
            </a:r>
            <a:r>
              <a:rPr lang="sv-SE" sz="3200" dirty="0" smtClean="0"/>
              <a:t>Stödsökande:</a:t>
            </a:r>
            <a:r>
              <a:rPr lang="sv-SE" sz="3200" dirty="0"/>
              <a:t> </a:t>
            </a:r>
            <a:r>
              <a:rPr lang="sv-SE" sz="3200" dirty="0" smtClean="0"/>
              <a:t>Betalningssätt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600" dirty="0" smtClean="0"/>
              <a:t>I det fall er ansökan beviljas stöd betalas stödet ut i euro och vi behöver därför ha er </a:t>
            </a:r>
            <a:r>
              <a:rPr lang="sv-SE" sz="1600" dirty="0" err="1" smtClean="0"/>
              <a:t>er</a:t>
            </a:r>
            <a:r>
              <a:rPr lang="sv-SE" sz="1600" dirty="0" smtClean="0"/>
              <a:t> IBAN-kod för det konto som ska användas samt er banks BIC-kod. Ange det på följande sätt (inga mellanrum mellan landskod och siffror och efterföljande siffror) följt av bankens kod:</a:t>
            </a:r>
          </a:p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Programmet delfinansieras av Europeiska regionala utvecklingsfonden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D150-AA5B-475C-98C0-7871D865886A}" type="slidenum">
              <a:rPr lang="sv-SE" smtClean="0"/>
              <a:t>8</a:t>
            </a:fld>
            <a:endParaRPr lang="sv-SE"/>
          </a:p>
        </p:txBody>
      </p:sp>
      <p:pic>
        <p:nvPicPr>
          <p:cNvPr id="1026" name="Picture 2" descr="C:\Users\750423-001\Desktop\BIC_IB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02" y="2420888"/>
            <a:ext cx="69342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09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431519" y="334060"/>
            <a:ext cx="6016852" cy="622920"/>
          </a:xfrm>
        </p:spPr>
        <p:txBody>
          <a:bodyPr>
            <a:normAutofit/>
          </a:bodyPr>
          <a:lstStyle/>
          <a:p>
            <a:pPr algn="l"/>
            <a:r>
              <a:rPr lang="sv-SE" dirty="0" smtClean="0"/>
              <a:t> </a:t>
            </a:r>
            <a:r>
              <a:rPr lang="sv-SE" sz="3000" dirty="0">
                <a:solidFill>
                  <a:schemeClr val="tx1"/>
                </a:solidFill>
              </a:rPr>
              <a:t>Min ansökan – </a:t>
            </a:r>
            <a:r>
              <a:rPr lang="sv-SE" sz="3000" dirty="0" smtClean="0">
                <a:solidFill>
                  <a:schemeClr val="tx1"/>
                </a:solidFill>
              </a:rPr>
              <a:t>Medsökande</a:t>
            </a:r>
            <a:endParaRPr lang="sv-SE" sz="3000" dirty="0">
              <a:solidFill>
                <a:schemeClr val="tx1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553495" y="5088798"/>
            <a:ext cx="84109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v-SE" sz="1400" dirty="0" smtClean="0"/>
              <a:t>När du klickar på ”Lägg till organisation” kommer en  pop-</a:t>
            </a:r>
            <a:r>
              <a:rPr lang="sv-SE" sz="1400" dirty="0" err="1" smtClean="0"/>
              <a:t>up</a:t>
            </a:r>
            <a:r>
              <a:rPr lang="sv-SE" sz="1400" dirty="0" smtClean="0"/>
              <a:t> ruta upp för VARJE medsökande. Du kan ha flera medsökande. </a:t>
            </a:r>
            <a:r>
              <a:rPr lang="sv-SE" sz="1400" b="1" dirty="0" smtClean="0"/>
              <a:t>Viktigt! </a:t>
            </a:r>
            <a:r>
              <a:rPr lang="sv-SE" sz="1400" dirty="0" smtClean="0"/>
              <a:t>Medsökande är inte samma sak som norsk sökande eller deltagande/partners, utan enbart de organisationer som ska medverka aktivt i projektet och som kan urskiljas i projektets budget. Se vidare definition av medsökande i </a:t>
            </a:r>
            <a:r>
              <a:rPr lang="sv-SE" sz="1400" b="1" dirty="0" smtClean="0"/>
              <a:t>projekthandboken</a:t>
            </a:r>
            <a:r>
              <a:rPr lang="sv-SE" sz="1400" dirty="0" smtClean="0"/>
              <a:t> om du är osäker.</a:t>
            </a:r>
          </a:p>
          <a:p>
            <a:endParaRPr lang="sv-SE" sz="1400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D150-AA5B-475C-98C0-7871D865886A}" type="slidenum">
              <a:rPr lang="sv-SE" smtClean="0"/>
              <a:t>9</a:t>
            </a:fld>
            <a:endParaRPr lang="sv-S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95" y="1026330"/>
            <a:ext cx="8276194" cy="403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Rak pil 9"/>
          <p:cNvCxnSpPr/>
          <p:nvPr/>
        </p:nvCxnSpPr>
        <p:spPr>
          <a:xfrm flipV="1">
            <a:off x="419639" y="4293096"/>
            <a:ext cx="437453" cy="360040"/>
          </a:xfrm>
          <a:prstGeom prst="straightConnector1">
            <a:avLst/>
          </a:prstGeom>
          <a:ln>
            <a:solidFill>
              <a:srgbClr val="FF0000"/>
            </a:solidFill>
            <a:headEnd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14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2931</TotalTime>
  <Words>1191</Words>
  <Application>Microsoft Office PowerPoint</Application>
  <PresentationFormat>Bildspel på skärmen (4:3)</PresentationFormat>
  <Paragraphs>150</Paragraphs>
  <Slides>21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2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Min ansökan – Stödsökande: Betalningssätt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brittannicacarina@hotmail.com</dc:creator>
  <cp:lastModifiedBy>Nordenstam Annika</cp:lastModifiedBy>
  <cp:revision>87</cp:revision>
  <cp:lastPrinted>2016-01-12T09:41:30Z</cp:lastPrinted>
  <dcterms:created xsi:type="dcterms:W3CDTF">2014-10-23T13:13:03Z</dcterms:created>
  <dcterms:modified xsi:type="dcterms:W3CDTF">2016-01-14T14:02:13Z</dcterms:modified>
</cp:coreProperties>
</file>